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comments/comment2.xml" ContentType="application/vnd.openxmlformats-officedocument.presentationml.comments+xml"/>
  <Override PartName="/ppt/notesSlides/notesSlide2.xml" ContentType="application/vnd.openxmlformats-officedocument.presentationml.notesSlide+xml"/>
  <Override PartName="/ppt/comments/comment3.xml" ContentType="application/vnd.openxmlformats-officedocument.presentationml.comments+xml"/>
  <Override PartName="/ppt/comments/comment4.xml" ContentType="application/vnd.openxmlformats-officedocument.presentationml.comments+xml"/>
  <Override PartName="/ppt/comments/comment5.xml" ContentType="application/vnd.openxmlformats-officedocument.presentationml.comments+xml"/>
  <Override PartName="/ppt/comments/comment6.xml" ContentType="application/vnd.openxmlformats-officedocument.presentationml.comments+xml"/>
  <Override PartName="/ppt/comments/comment7.xml" ContentType="application/vnd.openxmlformats-officedocument.presentationml.comments+xml"/>
  <Override PartName="/ppt/comments/comment8.xml" ContentType="application/vnd.openxmlformats-officedocument.presentationml.comments+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comments/comment9.xml" ContentType="application/vnd.openxmlformats-officedocument.presentationml.comments+xml"/>
  <Override PartName="/ppt/ink/ink8.xml" ContentType="application/inkml+xml"/>
  <Override PartName="/ppt/comments/comment10.xml" ContentType="application/vnd.openxmlformats-officedocument.presentationml.comments+xml"/>
  <Override PartName="/ppt/ink/ink9.xml" ContentType="application/inkml+xml"/>
  <Override PartName="/ppt/comments/comment11.xml" ContentType="application/vnd.openxmlformats-officedocument.presentationml.comments+xml"/>
  <Override PartName="/ppt/ink/ink10.xml" ContentType="application/inkml+xml"/>
  <Override PartName="/ppt/comments/comment12.xml" ContentType="application/vnd.openxmlformats-officedocument.presentationml.comments+xml"/>
  <Override PartName="/ppt/ink/ink11.xml" ContentType="application/inkml+xml"/>
  <Override PartName="/ppt/ink/ink12.xml" ContentType="application/inkml+xml"/>
  <Override PartName="/ppt/ink/ink13.xml" ContentType="application/inkml+xml"/>
  <Override PartName="/ppt/ink/ink14.xml" ContentType="application/inkml+xml"/>
  <Override PartName="/ppt/comments/comment13.xml" ContentType="application/vnd.openxmlformats-officedocument.presentationml.comments+xml"/>
  <Override PartName="/ppt/comments/comment14.xml" ContentType="application/vnd.openxmlformats-officedocument.presentationml.comments+xml"/>
  <Override PartName="/ppt/ink/ink15.xml" ContentType="application/inkml+xml"/>
  <Override PartName="/ppt/ink/ink16.xml" ContentType="application/inkml+xml"/>
  <Override PartName="/ppt/comments/comment15.xml" ContentType="application/vnd.openxmlformats-officedocument.presentationml.comments+xml"/>
  <Override PartName="/ppt/comments/comment16.xml" ContentType="application/vnd.openxmlformats-officedocument.presentationml.comments+xml"/>
  <Override PartName="/ppt/comments/comment17.xml" ContentType="application/vnd.openxmlformats-officedocument.presentationml.comments+xml"/>
  <Override PartName="/ppt/ink/ink17.xml" ContentType="application/inkml+xml"/>
  <Override PartName="/ppt/comments/comment18.xml" ContentType="application/vnd.openxmlformats-officedocument.presentationml.comments+xml"/>
  <Override PartName="/ppt/comments/comment19.xml" ContentType="application/vnd.openxmlformats-officedocument.presentationml.comments+xml"/>
  <Override PartName="/ppt/ink/ink18.xml" ContentType="application/inkml+xml"/>
  <Override PartName="/ppt/comments/comment20.xml" ContentType="application/vnd.openxmlformats-officedocument.presentationml.comments+xml"/>
  <Override PartName="/ppt/comments/comment21.xml" ContentType="application/vnd.openxmlformats-officedocument.presentationml.comments+xml"/>
  <Override PartName="/ppt/comments/comment22.xml" ContentType="application/vnd.openxmlformats-officedocument.presentationml.comments+xml"/>
  <Override PartName="/ppt/ink/ink19.xml" ContentType="application/inkml+xml"/>
  <Override PartName="/ppt/ink/ink20.xml" ContentType="application/inkml+xml"/>
  <Override PartName="/ppt/ink/ink21.xml" ContentType="application/inkml+xml"/>
  <Override PartName="/ppt/ink/ink22.xml" ContentType="application/inkml+xml"/>
  <Override PartName="/ppt/comments/comment23.xml" ContentType="application/vnd.openxmlformats-officedocument.presentationml.comments+xml"/>
  <Override PartName="/ppt/comments/comment24.xml" ContentType="application/vnd.openxmlformats-officedocument.presentationml.comments+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58"/>
  </p:notesMasterIdLst>
  <p:sldIdLst>
    <p:sldId id="256" r:id="rId5"/>
    <p:sldId id="288" r:id="rId6"/>
    <p:sldId id="286" r:id="rId7"/>
    <p:sldId id="257" r:id="rId8"/>
    <p:sldId id="287" r:id="rId9"/>
    <p:sldId id="258" r:id="rId10"/>
    <p:sldId id="259" r:id="rId11"/>
    <p:sldId id="289" r:id="rId12"/>
    <p:sldId id="260" r:id="rId13"/>
    <p:sldId id="281" r:id="rId14"/>
    <p:sldId id="261" r:id="rId15"/>
    <p:sldId id="290" r:id="rId16"/>
    <p:sldId id="282" r:id="rId17"/>
    <p:sldId id="262" r:id="rId18"/>
    <p:sldId id="283" r:id="rId19"/>
    <p:sldId id="263" r:id="rId20"/>
    <p:sldId id="264" r:id="rId21"/>
    <p:sldId id="265" r:id="rId22"/>
    <p:sldId id="285" r:id="rId23"/>
    <p:sldId id="266" r:id="rId24"/>
    <p:sldId id="267" r:id="rId25"/>
    <p:sldId id="268" r:id="rId26"/>
    <p:sldId id="276" r:id="rId27"/>
    <p:sldId id="278" r:id="rId28"/>
    <p:sldId id="279" r:id="rId29"/>
    <p:sldId id="291" r:id="rId30"/>
    <p:sldId id="269" r:id="rId31"/>
    <p:sldId id="270" r:id="rId32"/>
    <p:sldId id="274" r:id="rId33"/>
    <p:sldId id="292" r:id="rId34"/>
    <p:sldId id="293" r:id="rId35"/>
    <p:sldId id="294" r:id="rId36"/>
    <p:sldId id="295" r:id="rId37"/>
    <p:sldId id="296" r:id="rId38"/>
    <p:sldId id="272" r:id="rId39"/>
    <p:sldId id="297" r:id="rId40"/>
    <p:sldId id="280" r:id="rId41"/>
    <p:sldId id="275" r:id="rId42"/>
    <p:sldId id="298" r:id="rId43"/>
    <p:sldId id="310" r:id="rId44"/>
    <p:sldId id="302" r:id="rId45"/>
    <p:sldId id="303" r:id="rId46"/>
    <p:sldId id="304" r:id="rId47"/>
    <p:sldId id="305" r:id="rId48"/>
    <p:sldId id="301" r:id="rId49"/>
    <p:sldId id="300" r:id="rId50"/>
    <p:sldId id="311" r:id="rId51"/>
    <p:sldId id="313" r:id="rId52"/>
    <p:sldId id="299" r:id="rId53"/>
    <p:sldId id="312" r:id="rId54"/>
    <p:sldId id="307" r:id="rId55"/>
    <p:sldId id="308" r:id="rId56"/>
    <p:sldId id="309" r:id="rId5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ria De Los Angeles Queizan" initials="MDLAQ" lastIdx="4" clrIdx="0">
    <p:extLst>
      <p:ext uri="{19B8F6BF-5375-455C-9EA6-DF929625EA0E}">
        <p15:presenceInfo xmlns:p15="http://schemas.microsoft.com/office/powerpoint/2012/main" userId="Maria De Los Angeles Queizan" providerId="None"/>
      </p:ext>
    </p:extLst>
  </p:cmAuthor>
  <p:cmAuthor id="2" name="Angie Queizán" initials="AQ" lastIdx="64" clrIdx="1">
    <p:extLst>
      <p:ext uri="{19B8F6BF-5375-455C-9EA6-DF929625EA0E}">
        <p15:presenceInfo xmlns:p15="http://schemas.microsoft.com/office/powerpoint/2012/main" userId="d8931a4a59709a46"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CCCC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4" d="100"/>
          <a:sy n="64" d="100"/>
        </p:scale>
        <p:origin x="876" y="7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61"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commentAuthors" Target="commentAuthor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1-02-04T19:02:43.835" idx="1">
    <p:pos x="10" y="10"/>
    <p:text>En europa, la recepcion analogica satelital se fue remplasando cada ves mas por DVB-S y DBV-S2.</p:text>
    <p:extLst>
      <p:ext uri="{C676402C-5697-4E1C-873F-D02D1690AC5C}">
        <p15:threadingInfo xmlns:p15="http://schemas.microsoft.com/office/powerpoint/2012/main" timeZoneBias="180"/>
      </p:ext>
    </p:extLst>
  </p:cm>
  <p:cm authorId="1" dt="2021-02-04T19:31:04.791" idx="2">
    <p:pos x="10" y="146"/>
    <p:text>Toda comunicacion satelital esta ubicada geoestasionariamente sobre el ecuador, en una orbita de 36000 km sobre la superficie terrestre. esto quiere decir que estos satelites estan pocisionados de tal forma que se mueven alrededor de la tierra a la misma velocidad en que esta rota. este es el unico punto en donde la fuerza centrifuga del satelite y la atraccion gravitacional de la tierra se cancelan.</p:text>
    <p:extLst>
      <p:ext uri="{C676402C-5697-4E1C-873F-D02D1690AC5C}">
        <p15:threadingInfo xmlns:p15="http://schemas.microsoft.com/office/powerpoint/2012/main" timeZoneBias="180">
          <p15:parentCm authorId="1" idx="1"/>
        </p15:threadingInfo>
      </p:ext>
    </p:extLst>
  </p:cm>
  <p:cm authorId="1" dt="2021-02-04T20:09:35.809" idx="3">
    <p:pos x="10" y="282"/>
    <p:text>El satelite se mueve a una velocidad de 1 dia por orbita al rededor de la tierra. Este esta unido a la tierra por la atracion gravitacional que esta proboca devido al la altura de la orbita. Estas 2 fuezas tienen que estar en equilibrio.</p:text>
    <p:extLst>
      <p:ext uri="{C676402C-5697-4E1C-873F-D02D1690AC5C}">
        <p15:threadingInfo xmlns:p15="http://schemas.microsoft.com/office/powerpoint/2012/main" timeZoneBias="180">
          <p15:parentCm authorId="1" idx="1"/>
        </p15:threadingInfo>
      </p:ext>
    </p:extLst>
  </p:cm>
</p:cmLst>
</file>

<file path=ppt/comments/comment10.xml><?xml version="1.0" encoding="utf-8"?>
<p:cmLst xmlns:a="http://schemas.openxmlformats.org/drawingml/2006/main" xmlns:r="http://schemas.openxmlformats.org/officeDocument/2006/relationships" xmlns:p="http://schemas.openxmlformats.org/presentationml/2006/main">
  <p:cm authorId="2" dt="2021-02-16T15:10:32.341" idx="20">
    <p:pos x="10" y="10"/>
    <p:text>En el próximo bloque , cada 8 bits de sincronización se invierte el primero . usando esta inversión de byte de sincronización , estampas de tiempo adicional se insertan en la informacion de la senal. Estas estampas de tiempo son necesarias para resetear el proceso en el bloque Energy dispersal al final del transmisor y receptor . Esto significa que ambos ,el transmisor y el receptor , reciben una secuencia de 8 paquetes del sync byte inversion, Y lo usan para controlar ciertos pasos del procesamiento. Puede pasar que aparezca una larga secuencia de ceros o unos ocurran accidentalmente en la información de señal. Sin embargo esto es un indeseado, y para eliminarlo virtualmente todas los métodos de transmisiones digitales aplican Energy dispersal antes del actual modulación .</p:text>
    <p:extLst>
      <p:ext uri="{C676402C-5697-4E1C-873F-D02D1690AC5C}">
        <p15:threadingInfo xmlns:p15="http://schemas.microsoft.com/office/powerpoint/2012/main" timeZoneBias="180"/>
      </p:ext>
    </p:extLst>
  </p:cm>
</p:cmLst>
</file>

<file path=ppt/comments/comment11.xml><?xml version="1.0" encoding="utf-8"?>
<p:cmLst xmlns:a="http://schemas.openxmlformats.org/drawingml/2006/main" xmlns:r="http://schemas.openxmlformats.org/officeDocument/2006/relationships" xmlns:p="http://schemas.openxmlformats.org/presentationml/2006/main">
  <p:cm authorId="2" dt="2021-02-16T15:30:16.178" idx="21">
    <p:pos x="1260" y="244"/>
    <p:text>Para alcanzar la dispersión de energía, una secuencia binaria seudo Random PRBS, Se genera. En DVB-S El comienzo y reseteo toma lugar cada vez que un byte de sincronización es invertido.</p:text>
    <p:extLst>
      <p:ext uri="{C676402C-5697-4E1C-873F-D02D1690AC5C}">
        <p15:threadingInfo xmlns:p15="http://schemas.microsoft.com/office/powerpoint/2012/main" timeZoneBias="180"/>
      </p:ext>
    </p:extLst>
  </p:cm>
  <p:cm authorId="2" dt="2021-02-16T15:37:33.374" idx="22">
    <p:pos x="1260" y="380"/>
    <p:text>El flujo de datos se mezcla con la secuencia binaria seudo Random Por medio de una operación exclusiva que rompe largas secuencias de unos o ceros . si el flujo de datos de la energía dispersada se mezcla otra vez con con la misma secuencia binaria seudo rando al final del receptor, la dispersión se cancela otra vez .</p:text>
    <p:extLst>
      <p:ext uri="{C676402C-5697-4E1C-873F-D02D1690AC5C}">
        <p15:threadingInfo xmlns:p15="http://schemas.microsoft.com/office/powerpoint/2012/main" timeZoneBias="180">
          <p15:parentCm authorId="2" idx="21"/>
        </p15:threadingInfo>
      </p:ext>
    </p:extLst>
  </p:cm>
  <p:cm authorId="2" dt="2021-02-17T12:18:07.525" idx="45">
    <p:pos x="1260" y="516"/>
    <p:text>El extremo del receptor, por lo tanto, contiene un circuito idéntico, que consiste en un registro de desplazamiento de 15 etapas con realimentación que se carga con una palabra de inicio cada vez que se produce un byte de sincronización invertido. Esto significa que los dos registros de desplazamiento en el extremo del transmisor y en el extremo receptor son
operandos sincrónicamente, y están sincronizados por la secuencia
de 8 paquetes del bloque de sync byte inversion. Esta sincronización solo es posible porque los bytes de sincronización y los bytes de sincronización invertidos se pasan de forma completamente transparente y no se mezclan con la secuencia de bits pseudoaleatoria.</p:text>
    <p:extLst>
      <p:ext uri="{C676402C-5697-4E1C-873F-D02D1690AC5C}">
        <p15:threadingInfo xmlns:p15="http://schemas.microsoft.com/office/powerpoint/2012/main" timeZoneBias="180">
          <p15:parentCm authorId="2" idx="21"/>
        </p15:threadingInfo>
      </p:ext>
    </p:extLst>
  </p:cm>
</p:cmLst>
</file>

<file path=ppt/comments/comment12.xml><?xml version="1.0" encoding="utf-8"?>
<p:cmLst xmlns:a="http://schemas.openxmlformats.org/drawingml/2006/main" xmlns:r="http://schemas.openxmlformats.org/officeDocument/2006/relationships" xmlns:p="http://schemas.openxmlformats.org/presentationml/2006/main">
  <p:cm authorId="2" dt="2021-02-16T16:18:50.851" idx="23">
    <p:pos x="765" y="108"/>
    <p:text>el proximo bloque es el reed solomon forward error correction. En este punto, se agregan 16 bytes de protección contra errores a los paquetes de datos que todavía tienen 188 bytes de longitud pero ahora con energía dispersa. Los paquetes ahora tienen una longitud de 204 bytes que permite corregir hasta 8 errores en el extremo receptor. Si hay más errores, la protección contra errores falla, y el paquete se marca como con errores
por el demodulador.</p:text>
    <p:extLst>
      <p:ext uri="{C676402C-5697-4E1C-873F-D02D1690AC5C}">
        <p15:threadingInfo xmlns:p15="http://schemas.microsoft.com/office/powerpoint/2012/main" timeZoneBias="180"/>
      </p:ext>
    </p:extLst>
  </p:cm>
  <p:cm authorId="2" dt="2021-02-16T16:29:23.887" idx="24">
    <p:pos x="765" y="244"/>
    <p:text/>
    <p:extLst>
      <p:ext uri="{C676402C-5697-4E1C-873F-D02D1690AC5C}">
        <p15:threadingInfo xmlns:p15="http://schemas.microsoft.com/office/powerpoint/2012/main" timeZoneBias="180">
          <p15:parentCm authorId="2" idx="23"/>
        </p15:threadingInfo>
      </p:ext>
    </p:extLst>
  </p:cm>
</p:cmLst>
</file>

<file path=ppt/comments/comment13.xml><?xml version="1.0" encoding="utf-8"?>
<p:cmLst xmlns:a="http://schemas.openxmlformats.org/drawingml/2006/main" xmlns:r="http://schemas.openxmlformats.org/officeDocument/2006/relationships" xmlns:p="http://schemas.openxmlformats.org/presentationml/2006/main">
  <p:cm authorId="2" dt="2021-02-18T15:25:23.429" idx="63">
    <p:pos x="10" y="10"/>
    <p:text>cualquier error presente se dividen luego en el DE-INTERLEAVING en el extremo receptor y se distribuyen en varios flujo de paquetes. ahora es más fácil corregir estos errores, que se conviertieron en errores únicos y no se requieren datos adicionales.</p:text>
    <p:extLst>
      <p:ext uri="{C676402C-5697-4E1C-873F-D02D1690AC5C}">
        <p15:threadingInfo xmlns:p15="http://schemas.microsoft.com/office/powerpoint/2012/main" timeZoneBias="180"/>
      </p:ext>
    </p:extLst>
  </p:cm>
</p:cmLst>
</file>

<file path=ppt/comments/comment14.xml><?xml version="1.0" encoding="utf-8"?>
<p:cmLst xmlns:a="http://schemas.openxmlformats.org/drawingml/2006/main" xmlns:r="http://schemas.openxmlformats.org/officeDocument/2006/relationships" xmlns:p="http://schemas.openxmlformats.org/presentationml/2006/main">
  <p:cm authorId="2" dt="2021-02-16T16:37:16.834" idx="25">
    <p:pos x="1633" y="170"/>
    <p:text>en DVB-S el interleaving se realiza en un intercalador llamado Forney, que se compone de dos interruptores giratorios y una serie de
registros de turno. Esto asegura que los datos estén codificados,</p:text>
    <p:extLst>
      <p:ext uri="{C676402C-5697-4E1C-873F-D02D1690AC5C}">
        <p15:threadingInfo xmlns:p15="http://schemas.microsoft.com/office/powerpoint/2012/main" timeZoneBias="180"/>
      </p:ext>
    </p:extLst>
  </p:cm>
  <p:cm authorId="2" dt="2021-02-16T16:44:37.650" idx="26">
    <p:pos x="1633" y="306"/>
    <p:text>El entrelazado máximo es superior a 11
paquetes de flujo de transporte. Los bytes de sincronización y los bytes de sincronización invertidos siempre seguen con precisión un camino particular. Esto significa que la velocidad de rotación de
los conmutadores corresponden a un múltiplo exacto de la longitud del paquete y el interleavin y el de-interleaving, y están sincronizados con el transporte MPEG-2.</p:text>
    <p:extLst>
      <p:ext uri="{C676402C-5697-4E1C-873F-D02D1690AC5C}">
        <p15:threadingInfo xmlns:p15="http://schemas.microsoft.com/office/powerpoint/2012/main" timeZoneBias="180">
          <p15:parentCm authorId="2" idx="25"/>
        </p15:threadingInfo>
      </p:ext>
    </p:extLst>
  </p:cm>
</p:cmLst>
</file>

<file path=ppt/comments/comment15.xml><?xml version="1.0" encoding="utf-8"?>
<p:cmLst xmlns:a="http://schemas.openxmlformats.org/drawingml/2006/main" xmlns:r="http://schemas.openxmlformats.org/officeDocument/2006/relationships" xmlns:p="http://schemas.openxmlformats.org/presentationml/2006/main">
  <p:cm authorId="2" dt="2021-02-16T16:44:51.966" idx="27">
    <p:pos x="992" y="69"/>
    <p:text>esta estapa representa la segunda proteccion contra errores.tiene una estructura relativamente simple.</p:text>
    <p:extLst>
      <p:ext uri="{C676402C-5697-4E1C-873F-D02D1690AC5C}">
        <p15:threadingInfo xmlns:p15="http://schemas.microsoft.com/office/powerpoint/2012/main" timeZoneBias="180"/>
      </p:ext>
    </p:extLst>
  </p:cm>
  <p:cm authorId="2" dt="2021-02-16T17:06:16.661" idx="28">
    <p:pos x="992" y="205"/>
    <p:text>consiste de 6-stage shif register y 2 pasajes de senal, el la que la senal de entrada se mezcla con el contenido del shift register en un cierto punto. el flujo de datos de la entrada de separa en 3 data stream. Los datos se ejecutan primero en el registro de desplazamiento donde influyen flujo de datos upper y lower del codificador convolucional, por un exclusivo operacional OR que dura 6 ciclos de reloj. En puntos específicos tanto en la rama de datos superior como en el rama de datos inferior hay conpuertas EXOR que mezclan los flujos de datos con el contenido del registro de desplazamiento. Esto proporciona dos flujos de datos en la salida del codificador convolucional, cada uno de los cuales exhibe la misma velocidad de datos que la señal de entrada.</p:text>
    <p:extLst>
      <p:ext uri="{C676402C-5697-4E1C-873F-D02D1690AC5C}">
        <p15:threadingInfo xmlns:p15="http://schemas.microsoft.com/office/powerpoint/2012/main" timeZoneBias="180">
          <p15:parentCm authorId="2" idx="27"/>
        </p15:threadingInfo>
      </p:ext>
    </p:extLst>
  </p:cm>
  <p:cm authorId="2" dt="2021-02-17T09:45:40.439" idx="29">
    <p:pos x="992" y="341"/>
    <p:text>La tasa de datos de salida total es entonces dos veces mayor que la tasa de datos de entrada que corresponde a una tasa de código = 1/2. Ahora se ha agregado una sobrecarga del 100% a la señal de datos.</p:text>
    <p:extLst>
      <p:ext uri="{C676402C-5697-4E1C-873F-D02D1690AC5C}">
        <p15:threadingInfo xmlns:p15="http://schemas.microsoft.com/office/powerpoint/2012/main" timeZoneBias="180">
          <p15:parentCm authorId="2" idx="27"/>
        </p15:threadingInfo>
      </p:ext>
    </p:extLst>
  </p:cm>
</p:cmLst>
</file>

<file path=ppt/comments/comment16.xml><?xml version="1.0" encoding="utf-8"?>
<p:cmLst xmlns:a="http://schemas.openxmlformats.org/drawingml/2006/main" xmlns:r="http://schemas.openxmlformats.org/officeDocument/2006/relationships" xmlns:p="http://schemas.openxmlformats.org/presentationml/2006/main">
  <p:cm authorId="2" dt="2021-02-17T09:46:42.528" idx="30">
    <p:pos x="6346" y="40"/>
    <p:text>cada código convolucional consiste en etapas con más o menos retraso y con una memoria qué, Es implementada usando registros de desplazamiento. En DVB-S y también DVB-T se decidió usar lo que mostre enteriormente.</p:text>
    <p:extLst>
      <p:ext uri="{C676402C-5697-4E1C-873F-D02D1690AC5C}">
        <p15:threadingInfo xmlns:p15="http://schemas.microsoft.com/office/powerpoint/2012/main" timeZoneBias="180"/>
      </p:ext>
    </p:extLst>
  </p:cm>
  <p:cm authorId="2" dt="2021-02-17T10:07:36.186" idx="31">
    <p:pos x="6346" y="176"/>
    <p:text>Los flujos de bits con retardo de tiempo tomados de estas derivaciones, tienen un OR exclusivo con el flujo de bits sin retardo y, por lo tanto, dan como resultado dos flujos de datos de salida, sujetos a una convolución, cada una con la misma velocidad de datos que la velocidad de datos de entrada.
Una convolución ocurre siempre que una señal se "manipula" a sí misma, retrasada en el tiempo.</p:text>
    <p:extLst>
      <p:ext uri="{C676402C-5697-4E1C-873F-D02D1690AC5C}">
        <p15:threadingInfo xmlns:p15="http://schemas.microsoft.com/office/powerpoint/2012/main" timeZoneBias="180">
          <p15:parentCm authorId="2" idx="30"/>
        </p15:threadingInfo>
      </p:ext>
    </p:extLst>
  </p:cm>
  <p:cm authorId="2" dt="2021-02-18T17:15:13.234" idx="64">
    <p:pos x="6346" y="312"/>
    <p:text>un filtro digital (FIR) también realiza una convolución. Se necesitaría mucho tiempo para analizar el codificador convolucional utilizado en DVB-S y DVB-T directamente ya que, por sus seis etapas, tiene una memoria de 2^6 = 64. Por lo tanto, para un codificador de muestra que tiene solo dos etapas, solo necesitamos 2^2 = 4 estados. El registro de desplazamiento puede asumir los estados internos 00, 01, 10 y 11.</p:text>
    <p:extLst>
      <p:ext uri="{C676402C-5697-4E1C-873F-D02D1690AC5C}">
        <p15:threadingInfo xmlns:p15="http://schemas.microsoft.com/office/powerpoint/2012/main" timeZoneBias="180">
          <p15:parentCm authorId="2" idx="30"/>
        </p15:threadingInfo>
      </p:ext>
    </p:extLst>
  </p:cm>
</p:cmLst>
</file>

<file path=ppt/comments/comment17.xml><?xml version="1.0" encoding="utf-8"?>
<p:cmLst xmlns:a="http://schemas.openxmlformats.org/drawingml/2006/main" xmlns:r="http://schemas.openxmlformats.org/officeDocument/2006/relationships" xmlns:p="http://schemas.openxmlformats.org/presentationml/2006/main">
  <p:cm authorId="2" dt="2021-02-17T15:08:50.501" idx="46">
    <p:pos x="10" y="10"/>
    <p:text>Para probar el comportamiento del circuito es necesario introducir un cero y un uno en el registro de desplazamiento para cada uno de estos 4
estados y luego analizar el estado resultante y también calcular la salida señales debidas a las operaciones OR. Si, por ejemplo, se introduce un cero en el registro de desplazamiento que tiene un contenido actual de 00, el nuevo contenido resultante también será 00 ya que se desplaza un cero y al mismo tiempo un nuevo
cero se desplaza hacia adentro. En la ruta de señal superior, las dos operaciones EXOR producen un resultado general de 0 en la salida.</p:text>
    <p:extLst>
      <p:ext uri="{C676402C-5697-4E1C-873F-D02D1690AC5C}">
        <p15:threadingInfo xmlns:p15="http://schemas.microsoft.com/office/powerpoint/2012/main" timeZoneBias="180"/>
      </p:ext>
    </p:extLst>
  </p:cm>
  <p:cm authorId="2" dt="2021-02-17T15:27:40.042" idx="47">
    <p:pos x="10" y="146"/>
    <p:text>Si se introduce un 1 en el registro de desplazamiento con contenido 00, el nuevo estado será 10 y se obtendrá un 1 como señal de salida en la ruta de señal superior así como en la ruta de señal inferior. Los otros tres estados se pueden resolverse de la misma manera introduciendo un uno y un cero en cada caso. Los resultados se muestran en la figura 14.14. El resultado total del análisis se puede ilustrar más claramente en un diagrama de estado (Fig. 14.15.) Donde los cuatro estados internos del registro de desplazamiento se ingresan en círculos.</p:text>
    <p:extLst>
      <p:ext uri="{C676402C-5697-4E1C-873F-D02D1690AC5C}">
        <p15:threadingInfo xmlns:p15="http://schemas.microsoft.com/office/powerpoint/2012/main" timeZoneBias="180">
          <p15:parentCm authorId="2" idx="46"/>
        </p15:threadingInfo>
      </p:ext>
    </p:extLst>
  </p:cm>
</p:cmLst>
</file>

<file path=ppt/comments/comment18.xml><?xml version="1.0" encoding="utf-8"?>
<p:cmLst xmlns:a="http://schemas.openxmlformats.org/drawingml/2006/main" xmlns:r="http://schemas.openxmlformats.org/officeDocument/2006/relationships" xmlns:p="http://schemas.openxmlformats.org/presentationml/2006/main">
  <p:cm authorId="2" dt="2021-02-17T15:44:53.237" idx="50">
    <p:pos x="10" y="10"/>
    <p:text>Pero dado que se conoce el historial de los flujos de datos, es decir, su curso a través del diagrama de enrejado, los errores de bits se pueden corregir sobre la base de la mayor probabilidad mediante la reconstrucción de los caminos. Este es precisamente el principio de funcionamiento del denominado decodificador Viterbi, que lleva el nombre de su inventor. El decodificador de Viterbi es prácticamente la contraparte del decodificador convolucional y, por lo tanto, no hay decodificador convolucional. El decodificador de Viterbi también es mucho más complejo que el codificador convolucional.</p:text>
    <p:extLst>
      <p:ext uri="{C676402C-5697-4E1C-873F-D02D1690AC5C}">
        <p15:threadingInfo xmlns:p15="http://schemas.microsoft.com/office/powerpoint/2012/main" timeZoneBias="180"/>
      </p:ext>
    </p:extLst>
  </p:cm>
  <p:cm authorId="2" dt="2021-02-17T15:48:51.347" idx="51">
    <p:pos x="10" y="146"/>
    <p:text>Después de la codificación convolucional, el flujo de datos ahora se infla en un factor de 2. Por ejemplo, 10 Mbit / s ahora se han convertido en 20 Mbit / s, pero los dos flujos de datos de salida juntos ahora tienen un 100% de sobrecarga, es decir, protección contra errores. Por otro lado, esto reduce correspondientemente la tasa de datos neta disponible. Esta sobrecarga, y por lo tanto también la protección contra errores, se puede controlar en la unidad de perforación (puncturing) (Fig. 14.17.), Ej. la velocidad de datos puede volver a reducirse omitiendo selectivamente los bits. La omisión, es decir, la perforación, se realiza de acuerdo con una disposición llamada patrón de perforación, que es conocida por el transmisor y el receptor.</p:text>
    <p:extLst>
      <p:ext uri="{C676402C-5697-4E1C-873F-D02D1690AC5C}">
        <p15:threadingInfo xmlns:p15="http://schemas.microsoft.com/office/powerpoint/2012/main" timeZoneBias="180">
          <p15:parentCm authorId="2" idx="50"/>
        </p15:threadingInfo>
      </p:ext>
    </p:extLst>
  </p:cm>
</p:cmLst>
</file>

<file path=ppt/comments/comment19.xml><?xml version="1.0" encoding="utf-8"?>
<p:cmLst xmlns:a="http://schemas.openxmlformats.org/drawingml/2006/main" xmlns:r="http://schemas.openxmlformats.org/officeDocument/2006/relationships" xmlns:p="http://schemas.openxmlformats.org/presentationml/2006/main">
  <p:cm authorId="2" dt="2021-02-17T15:58:43.695" idx="52">
    <p:pos x="10" y="10"/>
    <p:text>Esto hace posible variar la tasa de código entre 1/2 y 7/8. 1/2 significa que no hay perforaciones, es decir, protección máxima contra errores, y 7/8 significa protección mínima contra errores y una velocidad neta máxima de datos sigue correspondientemente. En el extremo receptor, los bits perforados se llenan con bits "No me importa" y se tratan como errores en el decodificador Viterbi y, por lo tanto, se reconstruyen. Hasta aquí, las etapas de procesamiento de DVB-S y DVB-T son 100% iguales. En el caso de DVB-T, los dos flujos de datos se combinan para formar un flujo de datos común accediendo alternativamente al flujo de datos perforado superior e inferior. En DVB-S, el flujo de datos superior y el flujo de datos inferior en cada caso se ejecutan directamente en el mapeador donde los dos flujos de datos se convierten en la constelación correspondiente de la modulación QPSK.</p:text>
    <p:extLst>
      <p:ext uri="{C676402C-5697-4E1C-873F-D02D1690AC5C}">
        <p15:threadingInfo xmlns:p15="http://schemas.microsoft.com/office/powerpoint/2012/main" timeZoneBias="180"/>
      </p:ext>
    </p:extLst>
  </p:cm>
  <p:cm authorId="2" dt="2021-02-17T16:02:15.293" idx="53">
    <p:pos x="10" y="146"/>
    <p:text>El mapeo va seguido de un filtrado digital para que el espectro "roll-off ” (se deslice) suavemente hacia los canales adyacentes. Esto limita el ancho de banda de la señal y al mismo tiempo optimiza el patrón de ojo de la señal de datos. En DVB-S, el filtrado de roll-off se lleva a cabo con un factor de roll-off de r = 0,35. La señal sale con una forma de raíz coseno al cuadrado dentro de la banda de frecuencia. La forma de coseno al cuadrado del espectro realmente requerido solo se produce combinando el filtro de salida del transmisor con el filtro del receptor porque ambos filtros exhiben un filtrado de reducción del coseno al cuadrado de la raíz. El factor de caída describe la pendiente del filtrado de caída y se define como r = ∆f / fN. Después del filtrado roll-off, la señal se modula en QPSK en el modulador IQ, se convierte a la RF real del satélite y luego, después de la amplificación de potencia, se envía a la antena del satélite. Luego se enlaza con el satélite en la banda de 14 ... 17 GHz.</p:text>
    <p:extLst>
      <p:ext uri="{C676402C-5697-4E1C-873F-D02D1690AC5C}">
        <p15:threadingInfo xmlns:p15="http://schemas.microsoft.com/office/powerpoint/2012/main" timeZoneBias="180">
          <p15:parentCm authorId="2" idx="52"/>
        </p15:threadingInfo>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1-02-04T20:19:15.030" idx="4">
    <p:pos x="10" y="10"/>
    <p:text/>
    <p:extLst>
      <p:ext uri="{C676402C-5697-4E1C-873F-D02D1690AC5C}">
        <p15:threadingInfo xmlns:p15="http://schemas.microsoft.com/office/powerpoint/2012/main" timeZoneBias="180"/>
      </p:ext>
    </p:extLst>
  </p:cm>
  <p:cm authorId="2" dt="2021-02-16T11:10:10.680" idx="1">
    <p:pos x="10" y="146"/>
    <p:text>DVB-S, puede usarse para transmitir TV analogica y digital.</p:text>
    <p:extLst>
      <p:ext uri="{C676402C-5697-4E1C-873F-D02D1690AC5C}">
        <p15:threadingInfo xmlns:p15="http://schemas.microsoft.com/office/powerpoint/2012/main" timeZoneBias="180">
          <p15:parentCm authorId="1" idx="4"/>
        </p15:threadingInfo>
      </p:ext>
    </p:extLst>
  </p:cm>
  <p:cm authorId="2" dt="2021-02-16T11:21:15.877" idx="2">
    <p:pos x="10" y="282"/>
    <p:text>el metodo de transmision de DVB-S esta definido por el ETSI standar ETS 300421. " es un sistema de comunicacion digital para television; es una estructura en el marco de la codificacion  y modulacion de canal para un serviosio satelital de 11/12 GHz " fue adoptado en 1994.</p:text>
    <p:extLst>
      <p:ext uri="{C676402C-5697-4E1C-873F-D02D1690AC5C}">
        <p15:threadingInfo xmlns:p15="http://schemas.microsoft.com/office/powerpoint/2012/main" timeZoneBias="180">
          <p15:parentCm authorId="1" idx="4"/>
        </p15:threadingInfo>
      </p:ext>
    </p:extLst>
  </p:cm>
</p:cmLst>
</file>

<file path=ppt/comments/comment20.xml><?xml version="1.0" encoding="utf-8"?>
<p:cmLst xmlns:a="http://schemas.openxmlformats.org/drawingml/2006/main" xmlns:r="http://schemas.openxmlformats.org/officeDocument/2006/relationships" xmlns:p="http://schemas.openxmlformats.org/presentationml/2006/main">
  <p:cm authorId="2" dt="2021-02-17T10:14:11.344" idx="32">
    <p:pos x="7331" y="111"/>
    <p:text>Los satélites geoestacionarios de radiodifusión directa ubicados permanentemente en una órbita de unos 36000 km sobre la superficie de la Tierra recibe la señal DVB-S y la limita primero con un filtro pasa banda. Dado que la distancia del enlace es de más de 36000 km, da como resultado una pérdida del espacio libre de más de 200 dB y, como resultado, la señal útil se atenúa, la antena del enlace y la antena receptora del satélite deben presentar las ganancias correspondientes. En el satélite, la señal DVB-S se convierte a la frecuencia de enlace descendente en los 11 ... 14 GHz
banda y luego amplificado por medio de un TWA (amplificador de tubo de onda viajera).</p:text>
    <p:extLst>
      <p:ext uri="{C676402C-5697-4E1C-873F-D02D1690AC5C}">
        <p15:threadingInfo xmlns:p15="http://schemas.microsoft.com/office/powerpoint/2012/main" timeZoneBias="180"/>
      </p:ext>
    </p:extLst>
  </p:cm>
  <p:cm authorId="2" dt="2021-02-17T10:38:45.130" idx="33">
    <p:pos x="7331" y="247"/>
    <p:text>Antes de que la señal se envíe de regreso a la Tierra, primero se filtra de nuevo para
suprimir componentes fuera de banda. La antena transmisora ​​del satélite tiene un patrón determinado para que se obtenga una cobertura óptima en la recepción del
área a cubrir en el suelo. Debido al perdida de espacio libre de unos 200 dB,  debido a la distancia del enlace descendente de más de 36000 km, la antena de transmisión por satélite debe presentar una ganancia alta.
La potencia de transmisión es de aproximadamente 60… 80 W. La unidad de procesamiento de señales para un canal de satélite se llama transpondedor. El enlace ascendente y el enlace descendente están polarizados, es decir, hay canales polarizados horizontal y verticalmente. La polarización se utiliza para poder aumentar el número de canales.</p:text>
    <p:extLst>
      <p:ext uri="{C676402C-5697-4E1C-873F-D02D1690AC5C}">
        <p15:threadingInfo xmlns:p15="http://schemas.microsoft.com/office/powerpoint/2012/main" timeZoneBias="180">
          <p15:parentCm authorId="2" idx="32"/>
        </p15:threadingInfo>
      </p:ext>
    </p:extLst>
  </p:cm>
</p:cmLst>
</file>

<file path=ppt/comments/comment21.xml><?xml version="1.0" encoding="utf-8"?>
<p:cmLst xmlns:a="http://schemas.openxmlformats.org/drawingml/2006/main" xmlns:r="http://schemas.openxmlformats.org/officeDocument/2006/relationships" xmlns:p="http://schemas.openxmlformats.org/presentationml/2006/main">
  <p:cm authorId="2" dt="2021-02-17T10:38:48" idx="34">
    <p:pos x="10" y="10"/>
    <p:text>Después de que la señal DVB-S proveniente del satélite haya viajado nuevamente
su recorrido de 36000 km y, por lo tanto, ha sido atenuado correspondientemente por
200 dB y su potencia se ha reducido aún más por las condiciones atmosféricas
como lluvia o nieve, llega a la antena receptora del satélite y se enfoca en el punto focal del plato. Este es el punto preciso en el que un bloque de bajo ruido (LNB) se monta. El LNB contiene una guía de ondas con un
detector, cada uno para la polarización horizontal y vertical. Dependiendo de
qué plano de polarización se ha seleccionado es la señal del detector horizontal o el del detector vertical que se conmuta. El plano de polarización se selecciona mediante la selección de la amplitud de la tensión de alimentación al LNB (14 / 18V). La señal recibida es entonces amplificado en un amplificador de arseniuro de galio de bajo ruido y luego se convierte a el primer satélite IF en la banda 900 ... 2100 MHz.</p:text>
    <p:extLst>
      <p:ext uri="{C676402C-5697-4E1C-873F-D02D1690AC5C}">
        <p15:threadingInfo xmlns:p15="http://schemas.microsoft.com/office/powerpoint/2012/main" timeZoneBias="180"/>
      </p:ext>
    </p:extLst>
  </p:cm>
  <p:cm authorId="2" dt="2021-02-17T10:57:38.122" idx="35">
    <p:pos x="10" y="146"/>
    <p:text>Los LNB "universales" modernos (adecuados para recibir televisión digital) contienen dos osciladores locales que emiten una portadora a 9,6 GHz y a 10,6 GHz, y la señal recibida se reduce al mezclarse con 9,75 GHz o con 10,6 GHz dependiendo de si el canal recibido está en la banda de frecuencia del satélite superior o inferior. Los canales DVB-S estan normalmente en la banda superior y luego se utiliza el oscilador de 10,6 GHz.
La frase "apto para recibir televisión digital" solo se refiere a la presencia de un oscilador de 10,6 GHz y, por tanto, es engañosa. El LNB se conmuta
entre 9,75 y 10,6 GHz mediante una tensión de conmutación de 22 kHz
que se superpone a la tensión de alimentación del LNB o no. El LNB es
suministrado a través del cable coaxial que distribuye la frecuencia intermedia del satélite en la banda 900 ... 2100 MHz ahora emitida.</p:text>
    <p:extLst>
      <p:ext uri="{C676402C-5697-4E1C-873F-D02D1690AC5C}">
        <p15:threadingInfo xmlns:p15="http://schemas.microsoft.com/office/powerpoint/2012/main" timeZoneBias="180">
          <p15:parentCm authorId="2" idx="34"/>
        </p15:threadingInfo>
      </p:ext>
    </p:extLst>
  </p:cm>
  <p:cm authorId="2" dt="2021-02-17T11:11:33.013" idx="36">
    <p:pos x="10" y="282"/>
    <p:text>Durante el trabajo de instalación, se debe tener cuidado, por si se desactiva el receptor de satélite ya que de lo contrario un posible cortocircuito podría dañar la alimentación de tensión para el LNB.</p:text>
    <p:extLst>
      <p:ext uri="{C676402C-5697-4E1C-873F-D02D1690AC5C}">
        <p15:threadingInfo xmlns:p15="http://schemas.microsoft.com/office/powerpoint/2012/main" timeZoneBias="180">
          <p15:parentCm authorId="2" idx="34"/>
        </p15:threadingInfo>
      </p:ext>
    </p:extLst>
  </p:cm>
</p:cmLst>
</file>

<file path=ppt/comments/comment22.xml><?xml version="1.0" encoding="utf-8"?>
<p:cmLst xmlns:a="http://schemas.openxmlformats.org/drawingml/2006/main" xmlns:r="http://schemas.openxmlformats.org/officeDocument/2006/relationships" xmlns:p="http://schemas.openxmlformats.org/presentationml/2006/main">
  <p:cm authorId="2" dt="2021-02-17T11:52:27.874" idx="41">
    <p:pos x="10" y="10"/>
    <p:text>Por tanto, en el ejemplo se puede esperar una C / N de aproximadamente 10 dB. C / N real
se pueden esperar valores entre 9… 12 dB.
Las siguientes ecuaciones forman la base para el cálculo de C / N:</p:text>
    <p:extLst>
      <p:ext uri="{C676402C-5697-4E1C-873F-D02D1690AC5C}">
        <p15:threadingInfo xmlns:p15="http://schemas.microsoft.com/office/powerpoint/2012/main" timeZoneBias="180"/>
      </p:ext>
    </p:extLst>
  </p:cm>
</p:cmLst>
</file>

<file path=ppt/comments/comment23.xml><?xml version="1.0" encoding="utf-8"?>
<p:cmLst xmlns:a="http://schemas.openxmlformats.org/drawingml/2006/main" xmlns:r="http://schemas.openxmlformats.org/officeDocument/2006/relationships" xmlns:p="http://schemas.openxmlformats.org/presentationml/2006/main">
  <p:cm authorId="2" dt="2021-02-17T11:25:44.181" idx="38">
    <p:pos x="7285" y="180"/>
    <p:text>Comencemos primero con el modulador.
Se puede suponer que es ideal, hasta el modulador IQ. El modulador IQ
puede exhibir diferentes ganancias en las ramas I y Q, un error de fase en el desplazamiento de fase de 90 grados,  y falta de supresión de portadora. También puede haber efectos de ruido y fluctuación de fase provenientes de esta sección del circuito. Estos problemas pueden ignorarse, sin embargo, debido a la naturaleza rugosa de la modulación QPSK, y normalmente nunca alcanzará un orden de magnitud que afecte notablemente la calidad de la señal. En el satélite, las ondas que viajan generan alinealidades severas pero estas no juegan un papel en la práctica. En
Sin embargo, la región del enlace ascendente y el enlace descendente, donde la señal DVB-S se atenúa severamente en más de 200 dB debido a la distancia de 36000 km en cada sentido recorrido por la señal, se experimentan fuertes efectos de ruido. Son estos efectos de ruido, el ruido gaussiano blanco aditivo (AWGN), el cual se superpone a la señal.</p:text>
    <p:extLst>
      <p:ext uri="{C676402C-5697-4E1C-873F-D02D1690AC5C}">
        <p15:threadingInfo xmlns:p15="http://schemas.microsoft.com/office/powerpoint/2012/main" timeZoneBias="180"/>
      </p:ext>
    </p:extLst>
  </p:cm>
  <p:cm authorId="2" dt="2021-02-17T11:43:25.137" idx="39">
    <p:pos x="7285" y="316"/>
    <p:text>La C / N (minimun carrier/noise ratio) necesarias y la tase de error de bit del canal necesaria, es conocida forward error correction (FEC, Reed-Solomon y codificación convolucional)
Para hacerse una idea de la C / N esperada, los niveles en el satélite
ahora se considerará el enlace descendente.</p:text>
    <p:extLst>
      <p:ext uri="{C676402C-5697-4E1C-873F-D02D1690AC5C}">
        <p15:threadingInfo xmlns:p15="http://schemas.microsoft.com/office/powerpoint/2012/main" timeZoneBias="180">
          <p15:parentCm authorId="2" idx="38"/>
        </p15:threadingInfo>
      </p:ext>
    </p:extLst>
  </p:cm>
</p:cmLst>
</file>

<file path=ppt/comments/comment24.xml><?xml version="1.0" encoding="utf-8"?>
<p:cmLst xmlns:a="http://schemas.openxmlformats.org/drawingml/2006/main" xmlns:r="http://schemas.openxmlformats.org/officeDocument/2006/relationships" xmlns:p="http://schemas.openxmlformats.org/presentationml/2006/main">
  <p:cm authorId="2" dt="2021-02-17T11:54:01.685" idx="42">
    <p:pos x="10" y="10"/>
    <p:text>Figura 14.23. muestra las relaciones mínimas C / N en función de la tasa de código
usado. Además, el pre-Viterbi, post-Viterbi (= pre-Reed-Solomon) y se grafican las tasas de error de bits post-Reed-Solomon. Una tasa de código de uso frecuente
es 3/4. Con una relación C / N mínima de 6,8 dB, esto da como resultado en una pre-Viterbi, una tasa de error de bit de 3^-2. La tasa de error de bits post-Viterbi es 2^-4, lo que
corresponde al límite en el que el decodificador Reed-Solomon aún ofrece una tasa de error de bits de salida de 1^-11 o mejor. Esto aproximadamente corresponde a un error por día y se define como casi libre de errores (QEF).
Al mismo tiempo, estas condiciones también casi corresponden a la "caída del acantilado ”(o“ efecto pared de ladrillos ”). Un poco más de ruido y la transmisión se rompe abruptamente.</p:text>
    <p:extLst>
      <p:ext uri="{C676402C-5697-4E1C-873F-D02D1690AC5C}">
        <p15:threadingInfo xmlns:p15="http://schemas.microsoft.com/office/powerpoint/2012/main" timeZoneBias="180"/>
      </p:ext>
    </p:extLst>
  </p:cm>
  <p:cm authorId="2" dt="2021-02-17T11:58:53.098" idx="43">
    <p:pos x="10" y="146"/>
    <p:text>En el ejemplo calculado de la C / N esperada en el enlace de transmisión del satélite, hay un margen de aproximadamente 3 dB disponible
con una tasa de código de 3/4. La relación precisa entre la tasa de errores de bits del canal, es decir, la tasa de errores de bits pre-Viterbi, y la relación C / N se muestra en la Fig.
14.24.</p:text>
    <p:extLst>
      <p:ext uri="{C676402C-5697-4E1C-873F-D02D1690AC5C}">
        <p15:threadingInfo xmlns:p15="http://schemas.microsoft.com/office/powerpoint/2012/main" timeZoneBias="180">
          <p15:parentCm authorId="2" idx="42"/>
        </p15:threadingInfo>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2" dt="2021-02-16T11:23:43.567" idx="4">
    <p:pos x="10" y="10"/>
    <p:text>el metodo de modulacion  seleccionado para DVB-S fue el QPSK ( quadrature phase shift keying), modulacion por desplasamiento de fase en cuadratura. En cierto momento se consideró usar 8PSK para incrementar el data rate.</p:text>
    <p:extLst>
      <p:ext uri="{C676402C-5697-4E1C-873F-D02D1690AC5C}">
        <p15:threadingInfo xmlns:p15="http://schemas.microsoft.com/office/powerpoint/2012/main" timeZoneBias="180"/>
      </p:ext>
    </p:extLst>
  </p:cm>
  <p:cm authorId="2" dt="2021-02-16T12:06:05.734" idx="5">
    <p:pos x="10" y="146"/>
    <p:text>La transmisión Satelital requiere un método de modulación relativamente resistente al ruido y al mismo tiempo capaz de manejar severas aliniaridades.</p:text>
    <p:extLst>
      <p:ext uri="{C676402C-5697-4E1C-873F-D02D1690AC5C}">
        <p15:threadingInfo xmlns:p15="http://schemas.microsoft.com/office/powerpoint/2012/main" timeZoneBias="180">
          <p15:parentCm authorId="2" idx="4"/>
        </p15:threadingInfo>
      </p:ext>
    </p:extLst>
  </p:cm>
  <p:cm authorId="2" dt="2021-02-16T12:15:01.516" idx="6">
    <p:pos x="10" y="282"/>
    <p:text>debido a la larga distancia de 36000 km entre el satélite y la antena receptora, la transmisión satelital está sujeta a ruido causado por la atenuación del espacio libre de alrededor de 205 dB.</p:text>
    <p:extLst>
      <p:ext uri="{C676402C-5697-4E1C-873F-D02D1690AC5C}">
        <p15:threadingInfo xmlns:p15="http://schemas.microsoft.com/office/powerpoint/2012/main" timeZoneBias="180">
          <p15:parentCm authorId="2" idx="4"/>
        </p15:threadingInfo>
      </p:ext>
    </p:extLst>
  </p:cm>
  <p:cm authorId="2" dt="2021-02-16T12:16:10.014" idx="7">
    <p:pos x="10" y="418"/>
    <p:text>el elemento activo en el transponder satelital es un Amplificador de tubo de onda progresiva (TWA), Que exhibe severas alinealidades en las características de la modulación .</p:text>
    <p:extLst>
      <p:ext uri="{C676402C-5697-4E1C-873F-D02D1690AC5C}">
        <p15:threadingInfo xmlns:p15="http://schemas.microsoft.com/office/powerpoint/2012/main" timeZoneBias="180">
          <p15:parentCm authorId="2" idx="4"/>
        </p15:threadingInfo>
      </p:ext>
    </p:extLst>
  </p:cm>
  <p:cm authorId="2" dt="2021-02-16T12:20:35.056" idx="8">
    <p:pos x="10" y="554"/>
    <p:text>Estás alinealidades no pueden ser compensadas por lo que se asocian con un decrecimiento de la eficiencia de energía. Durante el día, las células solares proveen energía a la electrónica del satélite y a las baterías. En la noche la energía de la electrónica viene exclusivamente de las baterías.</p:text>
    <p:extLst>
      <p:ext uri="{C676402C-5697-4E1C-873F-D02D1690AC5C}">
        <p15:threadingInfo xmlns:p15="http://schemas.microsoft.com/office/powerpoint/2012/main" timeZoneBias="180">
          <p15:parentCm authorId="2" idx="4"/>
        </p15:threadingInfo>
      </p:ext>
    </p:extLst>
  </p:cm>
  <p:cm authorId="2" dt="2021-02-16T12:23:23.398" idx="9">
    <p:pos x="10" y="690"/>
    <p:text>Un canal satelital de una comunicación directa usualmente tiene un ancho de 26 a 36 MHz, El uplink está en la banda de 14 ...19 GHz , Y el downlink en 11 .... 13 GHz. es necesario seleccionar un símbol rate qué produzca un espectro que sea mas angosto que el transponder Bandwith. el symbol rate seleccionado es entonces usualmente 27,5 GHz. cómo QPSK admite la transmisión de 2 bits por símbolo, se obtiene un data rate más ancho de 55 MBit/s   .</p:text>
    <p:extLst>
      <p:ext uri="{C676402C-5697-4E1C-873F-D02D1690AC5C}">
        <p15:threadingInfo xmlns:p15="http://schemas.microsoft.com/office/powerpoint/2012/main" timeZoneBias="180">
          <p15:parentCm authorId="2" idx="4"/>
        </p15:threadingInfo>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2" dt="2021-02-16T12:28:50.018" idx="10">
    <p:pos x="10" y="10"/>
    <p:text>Sin embargo el transporte MPEG-2, Que ahora va a ser enviado al satélite como una señal modulada QPSK, primero  Debe ser provista de una protección ante el error antes de ser enviado al actual modulador .</p:text>
    <p:extLst>
      <p:ext uri="{C676402C-5697-4E1C-873F-D02D1690AC5C}">
        <p15:threadingInfo xmlns:p15="http://schemas.microsoft.com/office/powerpoint/2012/main" timeZoneBias="180"/>
      </p:ext>
    </p:extLst>
  </p:cm>
  <p:cm authorId="2" dt="2021-02-16T12:33:12.128" idx="11">
    <p:pos x="10" y="146"/>
    <p:text>en DVB-S, dos mecanismo de protección ante el error son usados , REED-SOLOMON BLOCK CODE que esta acoplado con la codificacion trelling.</p:text>
    <p:extLst>
      <p:ext uri="{C676402C-5697-4E1C-873F-D02D1690AC5C}">
        <p15:threadingInfo xmlns:p15="http://schemas.microsoft.com/office/powerpoint/2012/main" timeZoneBias="180">
          <p15:parentCm authorId="2" idx="10"/>
        </p15:threadingInfo>
      </p:ext>
    </p:extLst>
  </p:cm>
  <p:cm authorId="2" dt="2021-02-16T12:33:53.087" idx="12">
    <p:pos x="10" y="282"/>
    <p:text/>
    <p:extLst>
      <p:ext uri="{C676402C-5697-4E1C-873F-D02D1690AC5C}">
        <p15:threadingInfo xmlns:p15="http://schemas.microsoft.com/office/powerpoint/2012/main" timeZoneBias="180">
          <p15:parentCm authorId="2" idx="10"/>
        </p15:threadingInfo>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2" dt="2021-02-18T12:24:08.266" idx="58">
    <p:pos x="10" y="10"/>
    <p:text>En el caso de reed Solomon error protección, La informacion se arma en paquetes de una cierta longitud y estos son enviados con un check sum especial y un largo particular. Este check sum permite no solamente detectar errores, sino que también corregir cierto número de errores. El número de errores qué puedes ser corregidos es una función directa del largo del check sum. El número de errores reparables siempre corresponde a un medio de los bytes de error de protección (chek sum).</p:text>
    <p:extLst>
      <p:ext uri="{C676402C-5697-4E1C-873F-D02D1690AC5C}">
        <p15:threadingInfo xmlns:p15="http://schemas.microsoft.com/office/powerpoint/2012/main" timeZoneBias="180"/>
      </p:ext>
    </p:extLst>
  </p:cm>
</p:cmLst>
</file>

<file path=ppt/comments/comment6.xml><?xml version="1.0" encoding="utf-8"?>
<p:cmLst xmlns:a="http://schemas.openxmlformats.org/drawingml/2006/main" xmlns:r="http://schemas.openxmlformats.org/officeDocument/2006/relationships" xmlns:p="http://schemas.openxmlformats.org/presentationml/2006/main">
  <p:cm authorId="2" dt="2021-02-16T12:37:20.278" idx="13">
    <p:pos x="10" y="10"/>
    <p:text>un pauqte MPEG-2 tiene un largo de 188 bytes</p:text>
    <p:extLst>
      <p:ext uri="{C676402C-5697-4E1C-873F-D02D1690AC5C}">
        <p15:threadingInfo xmlns:p15="http://schemas.microsoft.com/office/powerpoint/2012/main" timeZoneBias="180"/>
      </p:ext>
    </p:extLst>
  </p:cm>
  <p:cm authorId="2" dt="2021-02-16T12:43:26.893" idx="14">
    <p:pos x="10" y="146"/>
    <p:text>En dvb-s los 16 bytes del reed Solomon forward error correction, Se expanden para formar un paquete de 204 bytes de longitud. Al final del receptor, hasta 8 errores pueden ser corregidos de este paquete. La posición de estos errores no es especificada. Si hay más de 8 errores en el paquete esto va a ser detectado pero no va a ser posible corregirlo. Se le pondrá una bandera ya que este paquete debe ser descartado por el decodificador mpeg-2.  el reed solomon forward error correction reduce el data rate.</p:text>
    <p:extLst>
      <p:ext uri="{C676402C-5697-4E1C-873F-D02D1690AC5C}">
        <p15:threadingInfo xmlns:p15="http://schemas.microsoft.com/office/powerpoint/2012/main" timeZoneBias="180">
          <p15:parentCm authorId="2" idx="13"/>
        </p15:threadingInfo>
      </p:ext>
    </p:extLst>
  </p:cm>
  <p:cm authorId="2" dt="2021-02-16T14:39:58.525" idx="15">
    <p:pos x="10" y="282"/>
    <p:text>sinembargo una proteccion de error simple, puede no ser suficiente para la transmicion satelital, es por eso que se inserta una preteccion para los errores en forma de codificacion convolucional, despues del reed solomon forward error correction.</p:text>
    <p:extLst>
      <p:ext uri="{C676402C-5697-4E1C-873F-D02D1690AC5C}">
        <p15:threadingInfo xmlns:p15="http://schemas.microsoft.com/office/powerpoint/2012/main" timeZoneBias="180">
          <p15:parentCm authorId="2" idx="13"/>
        </p15:threadingInfo>
      </p:ext>
    </p:extLst>
  </p:cm>
  <p:cm authorId="2" dt="2021-02-16T14:41:38.550" idx="16">
    <p:pos x="10" y="418"/>
    <p:text>esto expande el flujo de datos. esta expancion es controlable  gracias al code rate ( tasa de codigo ). este code rate describe  la proporcion entre la tasa de informacion del input y el output de este segundo bloque de correcion de error</p:text>
    <p:extLst>
      <p:ext uri="{C676402C-5697-4E1C-873F-D02D1690AC5C}">
        <p15:threadingInfo xmlns:p15="http://schemas.microsoft.com/office/powerpoint/2012/main" timeZoneBias="180">
          <p15:parentCm authorId="2" idx="13"/>
        </p15:threadingInfo>
      </p:ext>
    </p:extLst>
  </p:cm>
  <p:cm authorId="2" dt="2021-02-17T12:16:35.760" idx="44">
    <p:pos x="10" y="554"/>
    <p:text/>
    <p:extLst>
      <p:ext uri="{C676402C-5697-4E1C-873F-D02D1690AC5C}">
        <p15:threadingInfo xmlns:p15="http://schemas.microsoft.com/office/powerpoint/2012/main" timeZoneBias="180">
          <p15:parentCm authorId="2" idx="13"/>
        </p15:threadingInfo>
      </p:ext>
    </p:extLst>
  </p:cm>
</p:cmLst>
</file>

<file path=ppt/comments/comment7.xml><?xml version="1.0" encoding="utf-8"?>
<p:cmLst xmlns:a="http://schemas.openxmlformats.org/drawingml/2006/main" xmlns:r="http://schemas.openxmlformats.org/officeDocument/2006/relationships" xmlns:p="http://schemas.openxmlformats.org/presentationml/2006/main">
  <p:cm authorId="2" dt="2021-02-18T13:49:37.916" idx="59">
    <p:pos x="10" y="10"/>
    <p:text>En DVB-S, la tasa de código se puede seleccionar dentro del rango de 1/2, 3/4,
2/3, ... 7/8. Si la tasa de código es 1/2, el flujo de datos se expande en un factor de
2. La protección contra errores ahora es máxima y la tasa de datos neta ha disminuido
al mínimo. Una tasa de código de 7/8 proporciona solo una sobrecarga mínima, pero también solo un mínimo de protección contra errores. La velocidad de datos neta disponible es entonces máxima. Un buen compromiso suele ser una tasa de código de 3/4. La tasa de codigo se puede utilizar para controlar la protección contra errores y, por tanto, también la tasa neta de datos.
La tasa de datos neta en DVB-S con una tasa de código de 3/4, después de una codificación convolucional, es entonces:</p:text>
    <p:extLst>
      <p:ext uri="{C676402C-5697-4E1C-873F-D02D1690AC5C}">
        <p15:threadingInfo xmlns:p15="http://schemas.microsoft.com/office/powerpoint/2012/main" timeZoneBias="180"/>
      </p:ext>
    </p:extLst>
  </p:cm>
</p:cmLst>
</file>

<file path=ppt/comments/comment8.xml><?xml version="1.0" encoding="utf-8"?>
<p:cmLst xmlns:a="http://schemas.openxmlformats.org/drawingml/2006/main" xmlns:r="http://schemas.openxmlformats.org/officeDocument/2006/relationships" xmlns:p="http://schemas.openxmlformats.org/presentationml/2006/main">
  <p:cm authorId="2" dt="2021-02-16T15:01:11.933" idx="17">
    <p:pos x="3882" y="188"/>
    <p:text/>
    <p:extLst>
      <p:ext uri="{C676402C-5697-4E1C-873F-D02D1690AC5C}">
        <p15:threadingInfo xmlns:p15="http://schemas.microsoft.com/office/powerpoint/2012/main" timeZoneBias="180"/>
      </p:ext>
    </p:extLst>
  </p:cm>
  <p:cm authorId="2" dt="2021-02-16T15:04:14.145" idx="18">
    <p:pos x="3882" y="324"/>
    <p:text/>
    <p:extLst>
      <p:ext uri="{C676402C-5697-4E1C-873F-D02D1690AC5C}">
        <p15:threadingInfo xmlns:p15="http://schemas.microsoft.com/office/powerpoint/2012/main" timeZoneBias="180">
          <p15:parentCm authorId="2" idx="17"/>
        </p15:threadingInfo>
      </p:ext>
    </p:extLst>
  </p:cm>
  <p:cm authorId="2" dt="2021-02-16T15:08:56.535" idx="19">
    <p:pos x="3882" y="460"/>
    <p:text/>
    <p:extLst>
      <p:ext uri="{C676402C-5697-4E1C-873F-D02D1690AC5C}">
        <p15:threadingInfo xmlns:p15="http://schemas.microsoft.com/office/powerpoint/2012/main" timeZoneBias="180">
          <p15:parentCm authorId="2" idx="17"/>
        </p15:threadingInfo>
      </p:ext>
    </p:extLst>
  </p:cm>
</p:cmLst>
</file>

<file path=ppt/comments/comment9.xml><?xml version="1.0" encoding="utf-8"?>
<p:cmLst xmlns:a="http://schemas.openxmlformats.org/drawingml/2006/main" xmlns:r="http://schemas.openxmlformats.org/officeDocument/2006/relationships" xmlns:p="http://schemas.openxmlformats.org/presentationml/2006/main">
  <p:cm authorId="2" dt="2021-02-18T14:33:03.445" idx="60">
    <p:pos x="10" y="10"/>
    <p:text>El primer bloque del modulador dvb-s es el BASEBAND INTERFACE:</p:text>
    <p:extLst>
      <p:ext uri="{C676402C-5697-4E1C-873F-D02D1690AC5C}">
        <p15:threadingInfo xmlns:p15="http://schemas.microsoft.com/office/powerpoint/2012/main" timeZoneBias="180"/>
      </p:ext>
    </p:extLst>
  </p:cm>
  <p:cm authorId="2" dt="2021-02-18T14:33:18.418" idx="61">
    <p:pos x="10" y="146"/>
    <p:text>Aquí es donde la señal se sincroniza con aquí MPEG-2. Como dijimos antes MPEG-2 consiste en paquetes con un largo constante de 188 bytes, 4 bytes de cabecera y 184 bytes de carga util, la cabecera  comiensa con un byte de sincronizacion (sync byte).</p:text>
    <p:extLst>
      <p:ext uri="{C676402C-5697-4E1C-873F-D02D1690AC5C}">
        <p15:threadingInfo xmlns:p15="http://schemas.microsoft.com/office/powerpoint/2012/main" timeZoneBias="180">
          <p15:parentCm authorId="2" idx="60"/>
        </p15:threadingInfo>
      </p:ext>
    </p:extLst>
  </p:cm>
  <p:cm authorId="2" dt="2021-02-18T14:33:30.027" idx="62">
    <p:pos x="10" y="282"/>
    <p:text>En el baseBand interface, La señal es sincronizada con esta estructura de sync bytes</p:text>
    <p:extLst>
      <p:ext uri="{C676402C-5697-4E1C-873F-D02D1690AC5C}">
        <p15:threadingInfo xmlns:p15="http://schemas.microsoft.com/office/powerpoint/2012/main" timeZoneBias="180">
          <p15:parentCm authorId="2" idx="60"/>
        </p15:threadingInfo>
      </p:ext>
    </p:extLst>
  </p:cm>
</p:cmLst>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2-18T17:37:06.166"/>
    </inkml:context>
    <inkml:brush xml:id="br0">
      <inkml:brushProperty name="width" value="0.3" units="cm"/>
      <inkml:brushProperty name="height" value="0.6" units="cm"/>
      <inkml:brushProperty name="color" value="#A9D8FF"/>
      <inkml:brushProperty name="tip" value="rectangle"/>
      <inkml:brushProperty name="rasterOp" value="maskPen"/>
      <inkml:brushProperty name="ignorePressure" value="1"/>
    </inkml:brush>
  </inkml:definitions>
  <inkml:trace contextRef="#ctx0" brushRef="#br0">270 141,'72'-3,"90"-16,3 0,-97 11,-1-3,90-26,-83 18,-16 9,0 3,1 2,0 2,73 8,-12-2,-105-3,0 2,0 0,0 0,0 2,0 0,-1 0,0 2,0-1,0 2,0 0,-1 1,-1 0,1 1,-1 0,19 20,-23-22,-1 1,0 0,-1 1,0-1,0 1,-1 0,0 1,0-1,-1 1,0 0,-1 0,0 1,-1-1,0 0,-1 1,0-1,-1 1,0 0,0-1,-1 1,0-1,-1 1,-5 14,4-18,0 1,-1-1,0 0,0-1,-1 1,0-1,0 0,0 0,-1 0,0-1,0 0,0 0,0-1,-1 1,0-1,-10 4,-14 5,0-1,-51 12,65-19,-32 5,1-3,-1-1,0-3,-89-5,-44 3,153 2,0 1,1 1,0 1,-30 12,-108 48,29-9,98-41,1 1,0 2,2 2,0 2,-34 28,-152 148,214-189,0 0,0 0,1 1,0 1,1-1,1 1,-1 0,2 0,0 1,-3 12,-1 14,1 0,-1 40,7-71,-1 6,1 0,1 1,0-1,4 25,-3-35,1 0,-1 0,0 0,1 0,0 0,0-1,0 1,0 0,1-1,-1 0,1 1,0-1,0 0,0 0,1-1,-1 1,0-1,1 1,0-1,4 1,35 14,1-3,1-1,1-2,0-3,49 4,-51-6,30 3,109 1,-153-11,0-1,1-1,-2-1,1-2,0-1,42-16,-40 9,17-7,101-28,-134 46,1 0,0 0,-1 2,1 0,0 1,0 0,0 2,0 0,-1 0,24 8,-14-2,-10-4,0 1,0 1,-1 0,0 1,20 12,-32-17,0 0,0 0,-1 0,1 1,-1-1,0 1,1-1,-1 1,0 0,-1 0,1 0,0 0,-1 0,0 1,0-1,0 0,0 0,0 1,-1-1,1 1,-1-1,0 1,0-1,0 0,0 1,-1-1,0 1,1-1,-1 0,-1 1,-2 5,-3 8,0-1,-1 1,-1-2,-20 27,23-35,0 0,0 0,0-1,-1 0,0 0,0-1,-1 0,1 0,-1-1,0 0,-16 6,-21 4,0-3,-1-1,-83 7,91-14,-1 3,-46 11,21-3,-152 32,180-37,1 1,1 2,0 1,1 2,0 1,-48 32,63-38,-1-1,-27 10,31-14,0 0,1 2,0 0,-24 16,25-8,23-9,32-11,-21-2,-1-1,0-1,-1-1,0 0,24-18,85-74,-12 8,-74 66,-12 8,-1-1,-1-1,-1-2,39-42,-27 23,55-48,-52 53,48-57,-76 78,230-309,-243 324,1 1,-1-1,0 0,0 0,0 0,0 0,-1 0,1 0,0 0,-1 0,0 0,1 0,-1 0,0 0,0 0,0 0,0 0,-1-3,1 4,-1 0,0 0,0-1,1 1,-1 0,0 0,0 0,0 0,0 0,0 0,-1 0,1 0,0 1,0-1,-1 0,1 1,0-1,-1 1,-2-1,-8-1,0 0,0 1,0 0,-25 3,21-1,-166 1,-102 5,253-3,-1 1,2 2,-51 18,41-12,-44 8,58-16,0 1,-30 11,47-14,0 1,0 1,0-1,1 1,-1 1,1-1,1 2,-1-1,-7 10,-2 5</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2-18T18:21:31.627"/>
    </inkml:context>
    <inkml:brush xml:id="br0">
      <inkml:brushProperty name="width" value="0.3" units="cm"/>
      <inkml:brushProperty name="height" value="0.6" units="cm"/>
      <inkml:brushProperty name="color" value="#A9D8FF"/>
      <inkml:brushProperty name="tip" value="rectangle"/>
      <inkml:brushProperty name="rasterOp" value="maskPen"/>
      <inkml:brushProperty name="ignorePressure" value="1"/>
    </inkml:brush>
  </inkml:definitions>
  <inkml:trace contextRef="#ctx0" brushRef="#br0">197 0,'12'2,"542"40,-493-43,80-1,-1 6,152 23,-266-19,-43 4,0-2,-14 9,0-2,-2 0,0-3,-1 0,0-2,-1-2,0-1,-1-2,-59 5,40-8,0 2,-58 14,-31 5,130-24,5 0,1 0,-1 0,1 1,-1 0,-7 3,19 32,-3 143,6-176,32 22,2-3,0-1,2-3,0-1,1-1,0-3,2-2,-1-1,1-3,80 5,460-18,-342-23,-237 27,1 1,-1 0,0 0,0 1,0 0,1 0,-1 0,0 1,0 0,-1 0,1 0,0 1,7 5,-18-10,0 1,0 0,0 0,-1 0,1 1,0 0,-10 1,5-1,-200 7,31 0,69-4,-137 23,-109 37,175-29,128-23,1 2,1 3,0 2,1 2,-87 49,135-68,-1 0,1 1,0-1,0 1,0-1,0 1,0 0,0 0,0 0,0 0,1 0,-1 0,1 0,0 0,-1 1,1-1,0 1,0-1,1 1,-1-1,0 1,1-1,0 1,0 0,-1-1,1 1,1-1,-1 1,0 0,1-1,-1 1,3 4,-1-1,1 0,0 0,0-1,0 1,1-1,0 0,0 0,0-1,1 1,-1-1,1 0,9 7,24 10,0-2,1-1,1-2,1-2,0-1,1-2,47 5,18-2,178-1,423-14,-708 1,0 0,0 0,1 0,-1 0,0 0,0 0,1 0,-1 0,0 0,1 0,-1 0,0 0,0 0,1 0,-1 0,0 0,0 1,1-1,-1 0,0 0,0 0,0 0,1 1,-1-1,0 0,0 0,0 0,0 1,1-1,-1 0,0 0,0 1,0-1,0 0,0 0,0 1,0-1,0 0,0 0,0 1,0-1,0 0,0 0,0 1,0-1,0 0,0 1,0-1,0 0,0 0,0 1,0-1,-1 0,1 0,0 0,0 1,0-1,0 0,-1 0,1 1,0-1,0 0,0 0,-1 0,1 0,0 0,-1 1,-16 13,-160 39,108-36,-1-3,-98 7,10-1,-155 20,-118 20,407-54,1 0,-1 2,1 0,1 2,-24 13,-98 71,133-86,-6 2,-21 16,37-26,0 1,0 0,0 0,0 0,0 0,1 0,-1 1,0-1,0 0,1 0,-1 0,1 1,-1-1,1 0,0 1,-1-1,1 0,0 1,0-1,0 1,0-1,0 0,0 1,0-1,0 1,1 1,13 26,1 0,24 35,-29-51,0 0,0-1,2 0,-1-1,1 0,1-1,0 0,0-1,1 0,0-1,1-1,0 0,0-1,20 5,23 3,0-2,94 7,-110-14,319 6,-194-11,367 2,-570-4,-48-7,5 0,-90-2,-315 18,435 6,42-11,-1 1,0-1,1 0,-15 1,22-3,0-1</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2-18T19:46:15.066"/>
    </inkml:context>
    <inkml:brush xml:id="br0">
      <inkml:brushProperty name="width" value="0.3" units="cm"/>
      <inkml:brushProperty name="height" value="0.6" units="cm"/>
      <inkml:brushProperty name="color" value="#A9D8FF"/>
      <inkml:brushProperty name="tip" value="rectangle"/>
      <inkml:brushProperty name="rasterOp" value="maskPen"/>
      <inkml:brushProperty name="ignorePressure" value="1"/>
    </inkml:brush>
  </inkml:definitions>
  <inkml:trace contextRef="#ctx0" brushRef="#br0">75 174,'515'-69,"-364"45,-88 12,0 2,119-1,-139 13,1-3,-1-1,1-2,-1-3,82-22,-121 28,0 0,-1 0,1 0,0 0,0 0,0 1,-1 0,1 0,0 0,0 0,4 1,-11 6,1 24,1-12,0 1,-2-1,-5 24,6-36,-1 0,0 0,0-1,0 1,-1-1,1 1,-2-1,1 0,-1-1,0 1,0-1,-9 8,-8 2,1-1,-2-1,0 0,0-2,-1-1,-48 14,-162 23,64-15,-34 7,202-39,10 5,36 31,2-2,1-2,58 28,-78-46,0-2,1-1,1-1,0-2,0 0,0-3,60 5,-76-9,0 0,0 1,0 0,0 1,-1 0,0 1,1 0,22 13,-29-14,0 0,0-1,1 1,-1-1,1 0,-1-1,12 2,-36-1,1 1,0 0,-1 1,-21 9,-1-1,-317 87,334-90,-27 8,48-16,1-1,-1 1,0-1,0 0,0 0,0 0,0 0,0 0,0 0,0 0,0-1,0 1,0-1,0 0,0 1,0-1,1 0,-1 0,0 0,-3-2,36 32,1-2,2 0,0-2,2-2,0-1,43 18,-50-30,0-2,0-1,1-1,-1-1,1-2,54 0,-52-3,0 1,0 2,0 1,-1 1,51 16,-74-18,39 12,-45-14,0-1,0 1,0-1,0 0,1 1,-1-1,0-1,0 1,0 0,1 0,-1-1,0 1,0-1,0 0,0 0,0 1,0-1,2-2,-42 8,-543 89,578-94,-145 22,-162 44,185-18,1-1,-86 2,214-49,0 0,1 1,-1 0,0 0,0 0,1 0,6 4,6 0,43 11,1-4,1-2,117 3,309 3,-185-6,38 3,-315-10,0 1,-1 1,43 15,-76-22,1 1,-1 0,0 0,1 1,-16 0,-2 1,-25-4,1 3,-1 1,1 3,0 2,0 2,0 2,1 3,1 1,-48 22,47-16,1 3,1 1,1 3,-73 57,99-69,-1 0,-1-1,0-1,-1-2,0 0,0-1,-1-1,-28 7,40-13,-1 1,1 1,0-1,0 2,0-1,-13 11,32-14,74 22,1-4,1-3,0-4,0-4,112-2,357-22,-403 21,-102-2,62-2,-112-3,2 1</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2-18T19:46:18.224"/>
    </inkml:context>
    <inkml:brush xml:id="br0">
      <inkml:brushProperty name="width" value="0.3" units="cm"/>
      <inkml:brushProperty name="height" value="0.6" units="cm"/>
      <inkml:brushProperty name="color" value="#A9D8FF"/>
      <inkml:brushProperty name="tip" value="rectangle"/>
      <inkml:brushProperty name="rasterOp" value="maskPen"/>
      <inkml:brushProperty name="ignorePressure" value="1"/>
    </inkml:brush>
  </inkml:definitions>
  <inkml:trace contextRef="#ctx0" brushRef="#br0">540 0,'-191'198,"182"-190,0 0,-1-1,0 0,-16 9,-3 1,-219 173,240-184,124-19,96-39,-148 33,128-20,-130 32,327-21,-330 31,0 2,0 2,60 17,-179 13,34-19,-6 1,0-2,-1 0,-1-3,-1 0,0-3,0 0,-1-3,-57 7,34-3,1 2,0 2,-71 31,-23 8,39-32,112-18,-14 197,21-200,58 36,-35-18,2-2,0-1,0-1,2-2,0-1,63 15,-72-24,0-1,1-2,-1-1,0 0,1-2,34-7,-16-1,-1-2,69-30,-73 26,32-14,1 2,76-17,-129 42,0 1,0 1,0 1,0 0,0 2,1 0,-1 1,-1 0,22 8,-22-3,0 0,0 1,-1 1,0 1,-1 0,21 20,-8-8,-27-22,1 0,-1-1,0 1,0 0,0 0,0 0,0 0,0 0,0 0,-1 0,1 0,0 0,0 1,-1-1,1 0,-1 0,1 3,-14 13,2-6,-22 21,-2-1,0-2,-2-1,-2-2,0-2,-1-1,-1-3,-65 24,97-41,-233 96,218-86,1 0,0 1,0 2,1 0,2 1,-1 2,-27 31,16-17,26-27,-1 0,0 1,1 0,1 0,-7 10,14-19,-2 2</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2-18T19:46:19.220"/>
    </inkml:context>
    <inkml:brush xml:id="br0">
      <inkml:brushProperty name="width" value="0.3" units="cm"/>
      <inkml:brushProperty name="height" value="0.6" units="cm"/>
      <inkml:brushProperty name="color" value="#A9D8FF"/>
      <inkml:brushProperty name="tip" value="rectangle"/>
      <inkml:brushProperty name="rasterOp" value="maskPen"/>
      <inkml:brushProperty name="ignorePressure" value="1"/>
    </inkml:brush>
  </inkml:definitions>
  <inkml:trace contextRef="#ctx0" brushRef="#br0">146 0,'15'17,"-1"0,-1 1,0 0,-2 1,0 1,11 26,-19-39,0 1,-1 0,0 0,0 0,0 0,-1 0,0 1,-1-1,0 0,0 1,-1-1,0 0,-1 0,1 0,-2 0,1 0,-1 0,0 0,-8 13,-10 9,-31 34,27-35,-22 35,39-52,-3 7,-2 0,0-1,-31 32,44-51,1 1</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2-18T19:46:20.599"/>
    </inkml:context>
    <inkml:brush xml:id="br0">
      <inkml:brushProperty name="width" value="0.3" units="cm"/>
      <inkml:brushProperty name="height" value="0.6" units="cm"/>
      <inkml:brushProperty name="color" value="#A9D8FF"/>
      <inkml:brushProperty name="tip" value="rectangle"/>
      <inkml:brushProperty name="rasterOp" value="maskPen"/>
      <inkml:brushProperty name="ignorePressure" value="1"/>
    </inkml:brush>
  </inkml:definitions>
  <inkml:trace contextRef="#ctx0" brushRef="#br0">144 259,'173'-258,"-175"259,1 1,-1-1,1 1,-1-1,0 0,0 0,1 0,-1 0,0 0,0 0,-4 1,-5 3,-20 11,1 1,1 2,1 1,1 1,0 1,-44 49,34-19,37-52</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2-18T19:47:00.333"/>
    </inkml:context>
    <inkml:brush xml:id="br0">
      <inkml:brushProperty name="width" value="0.3" units="cm"/>
      <inkml:brushProperty name="height" value="0.6" units="cm"/>
      <inkml:brushProperty name="color" value="#A9D8FF"/>
      <inkml:brushProperty name="tip" value="rectangle"/>
      <inkml:brushProperty name="rasterOp" value="maskPen"/>
      <inkml:brushProperty name="ignorePressure" value="1"/>
    </inkml:brush>
  </inkml:definitions>
  <inkml:trace contextRef="#ctx0" brushRef="#br0">1 1,'0'76,"0"-76</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2-18T19:47:05.152"/>
    </inkml:context>
    <inkml:brush xml:id="br0">
      <inkml:brushProperty name="width" value="0.3" units="cm"/>
      <inkml:brushProperty name="height" value="0.6" units="cm"/>
      <inkml:brushProperty name="color" value="#A9D8FF"/>
      <inkml:brushProperty name="tip" value="rectangle"/>
      <inkml:brushProperty name="rasterOp" value="maskPen"/>
      <inkml:brushProperty name="ignorePressure" value="1"/>
    </inkml:brush>
  </inkml:definitions>
  <inkml:trace contextRef="#ctx0" brushRef="#br0">215 284,'0'-68,"0"61,0 42,0-33,-1 0,1 0,0-1,0 1,0 0,0 0,1-1,-1 1,0 0,1 0,-1-1,1 1,-1 0,1-1,0 1,0 0,0-1,0 1,1 1,0-2,1-1,-1 0,0 1,0-1,0 0,0 0,1 0,-1 0,0 0,0 0,0-1,5-1,13-1,37-5,13 0,122-30,-155 23,-12 4,1 1,1 1,0 1,0 1,49-6,249 12,-318 2,0 1,1 0,-1 0,0 1,10 5,7 3,-12-7,6 2,-1 0,0 1,0 0,16 11,-77 8,-1-1,-1-3,-1-2,-1-1,-1-3,0-2,-1-2,0-2,-1-3,-56 2,11-4,-110 21,193-24,0-1,0 0,0 0,0-1,0-1,0 0,0-1,0-1,-18-5,28 7,0 1,0 0,0-1,0 1,0 1,0-1,0 0,0 1,0-1,-3 2,5-2,0 0,0 0,1 0,-1 1,0-1,0 0,1 1,-1-1,0 0,0 1,1-1,-1 1,1-1,-1 1,0-1,1 1,-1-1,1 1,-1 0,1-1,0 1,-1 0,1-1,0 1,-1 0,1 0,0-1,0 1,-1 0,1 0,0 0,0-1,0 1,0 0,0 0,0 0,1-1,-1 1,0 0,0 0,0-1,1 1,-1 0,1 1,8-1,54 16,1-2,0-3,0-3,1-3,0-3,1-2,101-13,84-10,-141 14,-105 7,1 1,-1-1,1 0,-1-1,0 1,1-1,-1 0,0-1,0 1,-1-1,1 0,0 0,5-5,-12 9,1 0,-1 0,0 0,0 0,0 0,0 0,0 0,0-1,-1 1,1-1,0 1,-3-1,-8 2,-641 154,553-134,-22 4,-167 42,289-68,1 0,0 1,0-1,0 1,0-1,-1 0,1 1,0-1,0 1,0-1,0 0,0 1,0-1,0 1,0-1,0 1,0-1,1 0,-1 1,0-1,0 1,0-1,0 0,1 1,-1-1,0 0,0 1,1-1,-1 0,0 1,0-1,1 0,-1 1,0-1,1 0,-1 0,1 1,-1-1,1 0,13 13,-8-10,0-1,-1 0,1 0,0-1,0 0,0 0,0 0,0-1,7 0,63-7,-25 1,89-2,518-3,-548 22,-52-4,76-2,-141-4,0 0,0 1,1 0,-1 0,-12 6,-8 3,-64 16,-2-5,-187 20,-195-22,467-20,0 0,0 0,0 1,0 0,0 1,0 0,0 0,0 0,0 1,1 0,0 1,-1 0,1 0,1 1,-1-1,1 1,-1 1,1-1,-10 13,12-13,-2 2,-1-1,1 1,-2-1,-10 8,18-16,9 5,40 24,1-2,1-3,2-2,0-2,0-2,2-3,-1-2,2-3,82 3,354 10,-483-21,0 1,-1-1,1 1,0 1,0 0,-1 0,1 1,-1 0,1 0,-1 1,10 5,-20-9,0-1,0 1,0 0,0 0,0 0,0 0,0 0,0 0,0 0,0 1,0-1,-4 2,-3 0,-514 102,244-40,-33 16,200-49,74-32,37 1,0 0,0 0,0 0,0 0,1 0,-1 0,0-1,0 1,0 0,0-1,0 1,0-1,1 1,-1-1,0 1,0-1,1 0,-1 1,0-1,1 0,-1 0,1 1,-1-1,1 0,-1 0,1 0,-1 0,1 1,0-1,0 0,-1 0,1 0,0 0,0 0,0 0,0 0,0 0,0-1,9 6,52 22,1-3,2-3,0-2,1-4,81 9,17-9,163-8,94-8,-426 3,1 0,0 0,0 1,0 0,0 0,0 0,-7 5,-12 4,-65 15,-1-4,-2-4,-129 9,199-24,-44 6,0 4,-88 28,-125 59,199-70,66-24,-1 1,1 1,-18 13,-22 11,54-32,0 0,1-1,-1 1,0-1,1 1,-1 0,0-1,1 1,-1-1,0 1,0-1,1 1,-1-1,0 1,0-1,0 1,0-1,0 1,0-1,0 1,0-1,0 1,0-1,0 1,0-1,0 1,0-1,0 1,0-1,-1 1,1-1,0 1,0 0,-1-1,1 1,0-1,-1 1,1-1,0 1,-1 0,1-1,0 1,-1 0,1 0,-1-1,1 1,-1 0,1 0,-1-1,1 1,-1 0,1 0,-1 0,1 0,-1 0,1 0,-1 0,1 0,-1 0,1 0,-1 0,1 0,-1 0,1 0,-1 1,1-1,-1 0,5 2,102 34,180 38,-178-55,340 42,-416-62,0 0,-1-2,1-2,31-8,-33 7,-25 5,0 1,1 0,-1-1,0 2,0-1,0 1,0-1,0 2,0-1,0 0,0 1,0 0,-1 0,1 0,-1 1,1 0,-1-1,7 8,5 0,-19-10,1 0,0 0,-1 0,1 1,0-1,-1 1,1-1,0 1,0 0,0 0,-4 2,-4 1,-148 39,-2-7,-248 23,252-44,-255-5,369-15,40 5,1 0,-1 0,1 0,-1-1,1 1,-1 0,1-1,-1 1,1-1,-1 1,1-1,-1 0,1 1,0-1,0 0,-1 0,1 0,0 0,0 0,0 0,-2-3,12-80,3 0,5 1,26-81,-29 119,2 2,2 0,2 1,1 1,3 1,1 1,38-45,-32 51,1 2,2 1,2 1,59-36,167-81,-197 113,142-63,-190 89,0 1,26-5,-16 4,-25 1,17-61,-3-1,-2-1,4-79,-16 104,0-144,-4 165,0 1,-2-1,0 1,-2 0,0 0,-12-25,10 26,-2 1,0-1,-1 2,-1 0,-1 0,0 1,-2 1,0 0,-1 1,-28-23,10 13,21 14,-1 2,0 0,0 1,-21-11,1 37,-138 52,164-64,1-1,-1 2,1-1,0 1,-9 10,-6 4,-27 20,-239 212,269-229,0 0,2 1,-17 29,20-29,-1-1,-2 0,-33 36,49-58,1 1,-1 0,1 0,0 0,0-1,-1 1,1 0,0 0,0 0,1 0,-1-1,1 4,0 4,1 324,-1-322,0 1,1 0,0-1,1 1,0-1,1 0,8 19,46 73,-44-80,-3-5,2 1,0-2,1 0,1-1,0 0,1-1,1-1,0 0,25 13,-15-12,0-1,1-1,1-2,0-1,0-1,32 5,42 9,-48-10,-1-2,88 6,-139-17,1 0,-1 0,0 0,1 1,-1 0,0 0,1 0,-1 0,0 0,0 1,0-1,0 1,0 0,4 3,-2 0,0 1,0 0,0 0,7 13,2 4,61 90,-69-104</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7-10T01:35:53.527"/>
    </inkml:context>
    <inkml:brush xml:id="br0">
      <inkml:brushProperty name="width" value="0.3" units="cm"/>
      <inkml:brushProperty name="height" value="0.6" units="cm"/>
      <inkml:brushProperty name="color" value="#A9D8FF"/>
      <inkml:brushProperty name="tip" value="rectangle"/>
      <inkml:brushProperty name="rasterOp" value="maskPen"/>
      <inkml:brushProperty name="ignorePressure" value="1"/>
    </inkml:brush>
  </inkml:definitions>
  <inkml:trace contextRef="#ctx0" brushRef="#br0">215 284,'0'-68,"0"61,0 42,0-33,-1 0,1 0,0-1,0 1,0 0,0 0,1-1,-1 1,0 0,1 0,-1-1,1 1,-1 0,1-1,0 1,0 0,0-1,0 1,1 1,0-2,1-1,-1 0,0 1,0-1,0 0,0 0,1 0,-1 0,0 0,0 0,0-1,5-1,13-1,37-5,13 0,122-30,-155 23,-12 4,1 1,1 1,0 1,0 1,49-6,249 12,-318 2,0 1,1 0,-1 0,0 1,10 5,7 3,-12-7,6 2,-1 0,0 1,0 0,16 11,-77 8,-1-1,-1-3,-1-2,-1-1,-1-3,0-2,-1-2,0-2,-1-3,-56 2,11-4,-110 21,193-24,0-1,0 0,0 0,0-1,0-1,0 0,0-1,0-1,-18-5,28 7,0 1,0 0,0-1,0 1,0 1,0-1,0 0,0 1,0-1,-3 2,5-2,0 0,0 0,1 0,-1 1,0-1,0 0,1 1,-1-1,0 0,0 1,1-1,-1 1,1-1,-1 1,0-1,1 1,-1-1,1 1,-1 0,1-1,0 1,-1 0,1-1,0 1,-1 0,1 0,0-1,0 1,-1 0,1 0,0 0,0-1,0 1,0 0,0 0,0 0,1-1,-1 1,0 0,0 0,0-1,1 1,-1 0,1 1,8-1,54 16,1-2,0-3,0-3,1-3,0-3,1-2,101-13,84-10,-141 14,-105 7,1 1,-1-1,1 0,-1-1,0 1,1-1,-1 0,0-1,0 1,-1-1,1 0,0 0,5-5,-12 9,1 0,-1 0,0 0,0 0,0 0,0 0,0 0,0-1,-1 1,1-1,0 1,-3-1,-8 2,-641 154,553-134,-22 4,-167 42,289-68,1 0,0 1,0-1,0 1,0-1,-1 0,1 1,0-1,0 1,0-1,0 0,0 1,0-1,0 1,0-1,0 1,0-1,1 0,-1 1,0-1,0 1,0-1,0 0,1 1,-1-1,0 0,0 1,1-1,-1 0,0 1,0-1,1 0,-1 1,0-1,1 0,-1 0,1 1,-1-1,1 0,13 13,-8-10,0-1,-1 0,1 0,0-1,0 0,0 0,0 0,0-1,7 0,63-7,-25 1,89-2,518-3,-548 22,-52-4,76-2,-141-4,0 0,0 1,1 0,-1 0,-12 6,-8 3,-64 16,-2-5,-187 20,-195-22,467-20,0 0,0 0,0 1,0 0,0 1,0 0,0 0,0 0,0 1,1 0,0 1,-1 0,1 0,1 1,-1-1,1 1,-1 1,1-1,-10 13,12-13,-2 2,-1-1,1 1,-2-1,-10 8,18-16,9 5,40 24,1-2,1-3,2-2,0-2,0-2,2-3,-1-2,2-3,82 3,354 10,-483-21,0 1,-1-1,1 1,0 1,0 0,-1 0,1 1,-1 0,1 0,-1 1,10 5,-20-9,0-1,0 1,0 0,0 0,0 0,0 0,0 0,0 0,0 0,0 1,0-1,-4 2,-3 0,-514 102,244-40,-33 16,200-49,74-32,37 1,0 0,0 0,0 0,0 0,1 0,-1 0,0-1,0 1,0 0,0-1,0 1,0-1,1 1,-1-1,0 1,0-1,1 0,-1 1,0-1,1 0,-1 0,1 1,-1-1,1 0,-1 0,1 0,-1 0,1 1,0-1,0 0,-1 0,1 0,0 0,0 0,0 0,0 0,0 0,0-1,9 6,52 22,1-3,2-3,0-2,1-4,81 9,17-9,163-8,94-8,-426 3,1 0,0 0,0 1,0 0,0 0,0 0,-7 5,-12 4,-65 15,-1-4,-2-4,-129 9,199-24,-44 6,0 4,-88 28,-125 59,199-70,66-24,-1 1,1 1,-18 13,-22 11,54-32,0 0,1-1,-1 1,0-1,1 1,-1 0,0-1,1 1,-1-1,0 1,0-1,1 1,-1-1,0 1,0-1,0 1,0-1,0 1,0-1,0 1,0-1,0 1,0-1,0 1,0-1,0 1,0-1,0 1,0-1,-1 1,1-1,0 1,0 0,-1-1,1 1,0-1,-1 1,1-1,0 1,-1 0,1-1,0 1,-1 0,1 0,-1-1,1 1,-1 0,1 0,-1-1,1 1,-1 0,1 0,-1 0,1 0,-1 0,1 0,-1 0,1 0,-1 0,1 0,-1 0,1 0,-1 0,1 0,-1 1,1-1,-1 0,5 2,102 34,180 38,-178-55,340 42,-416-62,0 0,-1-2,1-2,31-8,-33 7,-25 5,0 1,1 0,-1-1,0 2,0-1,0 1,0-1,0 2,0-1,0 0,0 1,0 0,-1 0,1 0,-1 1,1 0,-1-1,7 8,5 0,-19-10,1 0,0 0,-1 0,1 1,0-1,-1 1,1-1,0 1,0 0,0 0,-4 2,-4 1,-148 39,-2-7,-248 23,252-44,-255-5,369-15,40 5,1 0,-1 0,1 0,-1-1,1 1,-1 0,1-1,-1 1,1-1,-1 1,1-1,-1 0,1 1,0-1,0 0,-1 0,1 0,0 0,0 0,0 0,-2-3,12-80,3 0,5 1,26-81,-29 119,2 2,2 0,2 1,1 1,3 1,1 1,38-45,-32 51,1 2,2 1,2 1,59-36,167-81,-197 113,142-63,-190 89,0 1,26-5,-16 4,-25 1,17-61,-3-1,-2-1,4-79,-16 104,0-144,-4 165,0 1,-2-1,0 1,-2 0,0 0,-12-25,10 26,-2 1,0-1,-1 2,-1 0,-1 0,0 1,-2 1,0 0,-1 1,-28-23,10 13,21 14,-1 2,0 0,0 1,-21-11,1 37,-138 52,164-64,1-1,-1 2,1-1,0 1,-9 10,-6 4,-27 20,-239 212,269-229,0 0,2 1,-17 29,20-29,-1-1,-2 0,-33 36,49-58,1 1,-1 0,1 0,0 0,0-1,-1 1,1 0,0 0,0 0,1 0,-1-1,1 4,0 4,1 324,-1-322,0 1,1 0,0-1,1 1,0-1,1 0,8 19,46 73,-44-80,-3-5,2 1,0-2,1 0,1-1,0 0,1-1,1-1,0 0,25 13,-15-12,0-1,1-1,1-2,0-1,0-1,32 5,42 9,-48-10,-1-2,88 6,-139-17,1 0,-1 0,0 0,1 1,-1 0,0 0,1 0,-1 0,0 0,0 1,0-1,0 1,0 0,4 3,-2 0,0 1,0 0,0 0,7 13,2 4,61 90,-69-104</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7-10T02:15:42.456"/>
    </inkml:context>
    <inkml:brush xml:id="br0">
      <inkml:brushProperty name="width" value="0.3" units="cm"/>
      <inkml:brushProperty name="height" value="0.6" units="cm"/>
      <inkml:brushProperty name="color" value="#A9D8FF"/>
      <inkml:brushProperty name="tip" value="rectangle"/>
      <inkml:brushProperty name="rasterOp" value="maskPen"/>
      <inkml:brushProperty name="ignorePressure" value="1"/>
    </inkml:brush>
  </inkml:definitions>
  <inkml:trace contextRef="#ctx0" brushRef="#br0">181 231,'0'-55,"0"49,0 35,0-28,-1 1,1-1,0 0,0 1,0-1,0 1,1-1,-1 1,0-1,0 1,0-1,1 0,-1 1,1-1,0 0,0 1,0-1,-1 0,2 2,0-2,0-1,0 0,0 0,-1 0,1 0,0 0,0 0,0 0,0 0,-1 0,1 0,4-2,11 0,30-5,12 1,102-25,-130 18,-10 4,1 1,1 1,0 1,-1 0,42-5,209 10,-267 2,0 1,0-1,0 1,0 1,8 3,7 3,-11-6,5 2,-1 0,0 1,1-1,12 10,-64 6,0 0,-2-4,-1 0,0-2,-1-2,0-1,-1-3,0 0,-1-4,-47 3,10-4,-93 17,162-20,0 0,0 0,0 0,0-1,0-1,0 0,0 0,1-2,-16-3,23 5,0 1,1 0,-1-1,1 1,-1 1,1-1,-1 0,1 1,-1-1,-2 1,4-1,1 0,-1 0,1 0,-1 1,0-1,0 0,1 1,-1-1,1 0,-1 1,1-1,-1 0,1 0,-1 1,0-1,1 1,-1-1,1 1,0 0,0-1,0 1,-1-1,1 0,0 1,-1 0,1 0,0-1,0 1,-1-1,1 1,0 0,0-1,0 1,0 0,0 0,0-1,1 0,-1 1,0 0,0 0,0-1,1 1,-1-1,1 2,6-1,46 13,1-2,-1-2,1-3,1-2,-1-3,2-1,84-11,71-8,-119 12,-88 5,1 1,-1-1,1 0,0 0,-1 0,1-1,-1 1,0-2,1 2,-2-2,1 1,0-1,5-3,-11 7,1 0,-1-1,1 1,-1 0,0 0,1 0,-1-1,0 0,0 1,0-1,1 1,-4-1,-6 2,-538 125,465-110,-20 5,-139 33,242-55,1 0,0 1,0-1,0 1,0-1,-1 0,1 0,0 0,0 1,0-1,0 0,0 1,0-1,0 1,0-1,0 1,0-1,1 0,-1 0,0 0,0 1,0-1,0 0,1 1,-1-1,0 0,0 1,1-1,-1 0,0 1,0-1,0 0,0 1,0-1,1 0,-1 0,1 0,-1 0,1 0,11 11,-7-9,0 0,-1 0,1-1,0 0,0 0,0 0,0 0,0-1,6 0,53-6,-21 1,74-2,436-2,-461 18,-43-3,63-2,-118-3,1 0,-1 0,1 1,-1 0,-10 4,-7 3,-53 13,-2-4,-157 16,-164-18,392-16,0 0,1 0,-1 1,0 0,0 1,1-1,-1 1,0 0,1 0,0 0,0 2,-1-1,1 0,1 1,-1 0,1 0,-1 1,1-1,-8 10,10-10,-2 2,-1-1,1 1,-2-2,-8 8,15-14,7 5,35 19,0-2,0-2,3-2,-1-1,1-2,1-3,-1-1,2-2,69 2,297 8,-405-17,-1 1,0-1,1 1,-1 0,1 1,-2-1,2 2,-1-1,0 1,0 0,8 4,-17-7,1-1,-1 1,0 0,1 0,-1 0,0 0,1 0,-1 0,0 0,1 1,-1-1,-3 2,-3 0,-431 82,205-32,-28 13,168-39,62-27,31 1,1 0,-1 0,0 0,0 0,1 0,-1 0,0-1,0 1,1 0,-1-1,0 1,0-1,1 1,-1 0,0 0,1-1,0 0,-1 1,0-1,1 0,-1 0,1 1,-1 0,1-1,-1 0,1 0,0 0,0 1,0 0,0-1,-1 0,1 0,0 0,0 0,0 1,0-1,0 0,0-1,7 6,44 17,2-2,0-3,1-2,1-2,67 7,15-8,137-6,78-7,-357 3,1 0,0 0,0 0,-1 1,1 0,0-1,-6 5,-10 3,-55 12,0-3,-3-3,-107 6,166-18,-36 4,0 4,-75 22,-104 49,167-58,55-19,-1 1,2 0,-16 11,-18 9,45-26,0 0,0-1,0 1,0 0,1 0,-1 0,0-1,1 1,-1-1,0 1,0-1,1 1,-1-1,0 1,0-1,0 1,0 0,0 0,0-1,0 1,0-1,0 1,0-1,0 1,0-1,0 1,0 0,0 0,0-1,-1 1,1-1,0 1,0 0,-1-1,1 1,0-1,-1 1,1 0,0 0,0 0,0-1,0 1,-1 0,1 0,-1-1,1 1,-1 0,1 0,-1-1,1 1,-1 0,1 0,-1 0,1 0,0 0,0 0,-1 0,1 0,-1 0,1 0,-1 0,1 0,-1 0,1 0,-1 1,1-1,0 0,3 2,86 27,151 31,-149-45,285 35,-349-51,0 0,-1-1,0-2,27-7,-27 7,-22 3,0 1,1 0,-1-1,0 2,1-1,-1 1,0-1,0 1,0 0,1 0,-1 0,0 1,-1 0,2-1,-2 2,1-1,-1 0,7 6,3 0,-15-8,0 0,0 0,0 0,0 1,0-1,0 1,0-1,0 1,1-1,-1 1,-3 2,-3 0,-125 32,-1-6,-209 19,212-36,-214-4,310-12,33 4,1 0,0 0,0 0,-1 0,1 0,0 0,0-1,-1 1,1-1,0 1,0-1,-1 0,1 1,0-1,1 1,-2-1,1 0,0 0,0 0,1 1,-3-4,11-64,2 0,4 0,22-65,-24 96,1 2,2 0,2 1,1 1,2 0,1 1,32-36,-27 41,1 2,1 0,2 2,50-30,140-66,-165 92,119-51,-160 73,0 0,22-4,-13 3,-21 1,13-49,-1-2,-2 0,3-64,-14 84,1-117,-4 134,1 1,-3 0,1 0,-2 0,0 0,-10-20,8 21,-1 0,-1 0,0 2,-1-1,-1 1,0 0,-1 1,-1 1,0 0,-24-19,8 11,18 11,-1 2,1 0,-1 0,-17-8,0 30,-115 42,137-52,1-1,-1 2,1-1,1 1,-9 8,-4 3,-24 17,-199 172,225-186,0-1,2 2,-15 23,17-23,0-2,-3 1,-27 29,42-47,0 0,-1 1,1 0,0-1,0 0,-1 1,1-1,0 1,0 0,1-1,-1 0,1 3,-1 4,2 262,-1-261,0 1,0 0,1-1,1 1,-1-1,1 0,8 15,37 60,-36-66,-3-3,2 1,0-3,1 1,0-1,1 0,0 0,2-2,-1 0,21 11,-12-10,0 0,0-2,1-1,1 0,-1-2,27 4,36 8,-41-8,-1-3,75 6,-118-14,1 0,0 0,-1 0,2 1,-2 0,1 0,0 0,0-1,-1 1,1 1,-1-1,1 0,-1 1,4 2,-2 0,1 1,-1 0,0 0,6 10,2 4,51 73,-58-85</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7-10T12:22:30.752"/>
    </inkml:context>
    <inkml:brush xml:id="br0">
      <inkml:brushProperty name="width" value="0.3" units="cm"/>
      <inkml:brushProperty name="height" value="0.6" units="cm"/>
      <inkml:brushProperty name="color" value="#A9D8FF"/>
      <inkml:brushProperty name="tip" value="rectangle"/>
      <inkml:brushProperty name="rasterOp" value="maskPen"/>
      <inkml:brushProperty name="ignorePressure" value="1"/>
    </inkml:brush>
  </inkml:definitions>
  <inkml:trace contextRef="#ctx0" brushRef="#br0">245 231,'0'-55,"0"49,0 35,0-28,-2 1,2-1,0 0,0 1,0-1,0 1,2-1,-2 1,0-1,1 1,-1-1,1 0,-1 1,1-1,0 0,0 1,0-1,1 0,0 2,0-2,1-1,0 0,-1 0,0 0,1 0,-1 0,1 0,0 0,-1 0,0 0,0 0,6-2,15 0,42-5,15 1,138-25,-176 18,-13 4,0 1,2 1,0 1,-1 0,57-5,282 10,-361 2,0 1,1-1,-1 1,0 1,12 3,7 3,-13-6,6 2,-1 0,1 1,-1-1,19 10,-88 6,-2 0,0-4,-1 0,-2-2,-1-2,1-1,-2-3,0 0,-1-4,-64 3,13-4,-125 17,219-20,0 0,0 0,0 0,1-1,-1-1,0 0,0 0,0-2,-20-3,32 5,-1 1,1 0,0-1,-1 1,1 1,-1-1,1 0,-1 1,1-1,-4 1,6-1,0 0,0 0,1 0,-1 1,0-1,-1 0,2 1,-1-1,0 0,0 1,1-1,-1 0,1 0,-1 1,0-1,1 1,-2-1,2 1,-1 0,1-1,0 1,-1-1,1 0,0 1,-1 0,1 0,0-1,0 1,-1-1,1 1,0 0,0-1,0 1,0 0,0 0,0-1,1 0,-1 1,0 0,0 0,0-1,1 1,-1-1,1 2,10-1,60 13,2-2,0-2,0-3,1-2,-1-3,3-1,114-11,95-8,-160 12,-119 5,1 1,-2-1,2 0,-1 0,0 0,0-1,0 1,0-2,-1 2,0-2,1 1,-1-1,7-3,-15 7,2 0,-1-1,0 1,0 0,-1 0,1 0,0-1,-1 0,0 1,1-1,-1 1,-2-1,-10 2,-729 125,629-110,-25 5,-190 33,329-55,1 0,0 1,0-1,0 1,0-1,-1 0,1 0,0 0,0 1,0-1,0 0,0 1,0-1,0 1,0-1,0 1,0-1,1 0,-1 0,0 0,0 1,0-1,0 0,1 1,-1-1,0 0,0 1,1-1,-1 0,0 1,0-1,2 0,-2 1,0-1,1 0,-1 0,1 0,-1 0,1 0,15 11,-9-9,0 0,-2 0,2-1,0 0,0 0,0 0,-1 0,1-1,8 0,71-6,-28 1,102-2,588-2,-623 18,-59-3,87-2,-161-3,0 0,0 0,1 1,-1 0,-13 4,-10 3,-73 13,-2-4,-212 16,-222-18,531-16,-1 0,1 0,0 1,0 0,0 1,0-1,0 1,0 0,0 0,1 0,0 2,-1-1,1 0,1 1,-1 0,1 0,-1 1,1-1,-11 10,13-10,-1 2,-2-1,1 1,-2-2,-12 8,21-14,11 5,44 19,2-2,1-2,2-2,1-1,-1-2,3-3,-2-1,3-2,93 2,402 8,-548-17,-1 1,-1-1,1 1,0 0,1 1,-2-1,1 2,-1-1,1 1,-1 0,12 4,-23-7,-1-1,1 1,0 0,0 0,-1 0,1 0,0 0,-1 0,1 0,0 1,0-1,-5 2,-3 0,-585 82,277-32,-37 13,228-39,84-27,42 1,-1 0,1 0,0 0,0 0,1 0,-1 0,0-1,0 1,-1 0,1-1,0 1,0-1,1 1,-1 0,0 0,0-1,1 0,-1 1,-1-1,2 0,-1 0,1 1,-1 0,1-1,-1 0,1 0,-1 0,1 1,0 0,0-1,-1 0,1 0,0 0,0 0,0 1,0-1,0 0,0-1,10 6,59 17,2-2,2-3,-1-2,2-2,92 7,20-8,185-6,106-7,-483 3,0 0,0 0,1 0,-1 1,0 0,1-1,-9 5,-13 3,-75 12,0-3,-3-3,-146 6,226-18,-50 4,0 4,-100 22,-143 49,227-58,75-19,-1 1,1 0,-20 11,-26 9,62-26,0 0,2-1,-2 1,0 0,1 0,-1 0,0-1,1 1,-1-1,0 1,0-1,1 1,-1-1,0 1,0-1,0 1,0 0,0 0,0-1,0 1,0-1,0 1,0-1,0 1,0-1,0 1,0 0,0 0,0-1,-1 1,1-1,0 1,0 0,-1-1,1 1,0-1,-1 1,1 0,0 0,-2 0,2-1,0 1,-1 0,1 0,-1-1,1 1,-1 0,1 0,-1-1,1 1,-1 0,1 0,-1 0,1 0,-2 0,2 0,-1 0,1 0,-1 0,1 0,-1 0,1 0,-1 0,1 0,-1 1,1-1,-1 0,5 2,117 27,204 31,-202-45,387 35,-474-51,0 0,0-1,0-2,36-7,-38 7,-28 3,-1 1,2 0,-1-1,-1 2,1-1,0 1,-1-1,1 1,0 0,0 0,-1 0,1 1,-2 0,2-1,-1 2,0-1,0 0,7 6,7 0,-23-8,2 0,0 0,-2 0,2 1,0-1,-2 1,2-1,0 1,0-1,-1 1,-4 2,-4 0,-169 32,-2-6,-282 19,287-36,-291-4,420-12,46 4,1 0,-1 0,1 0,-2 0,2 0,-1 0,1-1,-2 1,2-1,-1 1,1-1,-1 0,1 1,-1-1,1 1,-1-1,1 0,0 0,0 0,-1 1,-1-4,13-64,4 0,5 0,30-65,-33 96,2 2,3 0,1 1,2 1,4 0,0 1,44-36,-37 41,1 2,3 0,2 2,67-30,190-66,-224 92,162-51,-217 73,0 0,30-4,-18 3,-29 1,20-49,-4-2,-2 0,4-64,-17 84,-1-117,-4 134,-1 1,-1 0,-1 0,-2 0,1 0,-15-20,12 21,-2 0,-1 0,0 2,-2-1,-1 1,1 0,-3 1,-1 1,0 0,-32-19,12 11,23 11,-1 2,0 0,0 0,-24-8,1 30,-156 42,186-52,1-1,-1 2,1-1,0 1,-10 8,-8 3,-29 17,-273 172,307-186,-1-1,3 2,-20 23,23-23,-1-2,-2 1,-38 29,56-47,1 0,-2 1,2 0,0-1,0 0,-1 1,1-1,0 1,0 0,1-1,-1 0,2 3,-1 4,1 262,-1-261,0 1,2 0,-1-1,1 1,1-1,0 0,10 15,52 60,-50-66,-4-3,3 1,0-3,1 1,1-1,0 0,1 0,1-2,1 0,28 11,-18-10,1 0,1-2,1-1,0 0,0-2,36 4,48 8,-54-8,-2-3,101 6,-159-14,2 0,-2 0,1 0,0 1,0 0,-1 0,2 0,-2-1,0 1,1 1,-1-1,1 0,-1 1,5 2,-2 0,-1 1,1 0,0 0,7 10,3 4,70 73,-80-85</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2-18T17:37:24.535"/>
    </inkml:context>
    <inkml:brush xml:id="br0">
      <inkml:brushProperty name="width" value="0.3" units="cm"/>
      <inkml:brushProperty name="height" value="0.6" units="cm"/>
      <inkml:brushProperty name="color" value="#A9D8FF"/>
      <inkml:brushProperty name="tip" value="rectangle"/>
      <inkml:brushProperty name="rasterOp" value="maskPen"/>
      <inkml:brushProperty name="ignorePressure" value="1"/>
    </inkml:brush>
  </inkml:definitions>
  <inkml:trace contextRef="#ctx0" brushRef="#br0">1 0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7-10T12:24:33.004"/>
    </inkml:context>
    <inkml:brush xml:id="br0">
      <inkml:brushProperty name="width" value="0.3" units="cm"/>
      <inkml:brushProperty name="height" value="0.6" units="cm"/>
      <inkml:brushProperty name="color" value="#A9D8FF"/>
      <inkml:brushProperty name="tip" value="rectangle"/>
      <inkml:brushProperty name="rasterOp" value="maskPen"/>
      <inkml:brushProperty name="ignorePressure" value="1"/>
    </inkml:brush>
  </inkml:definitions>
  <inkml:trace contextRef="#ctx0" brushRef="#br0">291 231,'0'-55,"0"49,0 35,0-28,-1 1,1-1,0 0,0 1,0-1,0 1,1-1,-1 1,0-1,1 1,-1-1,2 0,-2 1,1-1,0 0,1 1,-1-1,1 0,0 2,1-2,1-1,-1 0,-1 0,1 0,0 0,0 0,1 0,-2 0,1 0,0 0,-1 0,8-2,17 0,50-5,18 1,165-25,-210 18,-16 4,1 1,1 1,1 1,0 0,65-5,338 10,-430 2,-1 1,2-1,-1 1,-1 1,14 3,10 3,-17-6,8 2,-1 0,0 1,0-1,22 10,-105 6,0 0,-3-4,0 0,-2-2,-2-2,1-1,-2-3,1 0,-2-4,-76 3,15-4,-149 17,261-20,1 0,-1 0,1 0,-1-1,0-1,1 0,-1 0,1-2,-25-3,37 5,1 1,0 0,0-1,0 1,0 1,0-1,0 0,0 1,0-1,-4 1,6-1,1 0,0 0,1 0,-2 1,1-1,0 0,1 1,-2-1,1 0,0 1,1-1,-2 0,2 0,-1 1,0-1,1 1,-2-1,2 1,-1 0,1-1,0 1,-1-1,1 0,0 1,-2 0,2 0,0-1,0 1,-1-1,1 1,0 0,0-1,0 1,0 0,0 0,0-1,1 0,-1 1,0 0,0 0,0-1,2 1,-2-1,1 2,11-1,73 13,2-2,0-2,-1-3,2-2,0-3,2-1,136-11,113-8,-190 12,-142 5,1 1,-1-1,1 0,-1 0,0 0,1-1,-1 1,-1-2,1 2,-2-2,2 1,0-1,7-3,-17 7,2 0,-2-1,0 1,0 0,1 0,-1 0,0-1,1 0,-3 1,3-1,-1 1,-4-1,-10 2,-869 125,750-110,-31 5,-225 33,390-55,2 0,0 1,0-1,0 1,0-1,-1 0,1 0,0 0,0 1,0-1,0 0,0 1,0-1,0 1,0-1,0 1,0-1,1 0,-1 0,0 0,0 1,0-1,0 0,2 1,-2-1,0 0,0 1,1-1,-1 0,0 1,0-1,1 0,-1 1,0-1,2 0,-2 0,1 0,-1 0,1 0,18 11,-11-9,1 0,-3 0,2-1,1 0,-1 0,0 0,0 0,0-1,10 0,85-6,-34 1,120-2,702-2,-742 18,-71-3,104-2,-192-3,1 0,-1 0,2 1,-1 0,-17 4,-11 3,-86 13,-3-4,-253 16,-264-18,632-16,1 0,-1 0,0 1,0 0,0 1,0-1,1 1,-1 0,0 0,1 0,1 2,-2-1,2 0,1 1,-2 0,2 0,-2 1,2-1,-13 10,15-10,-2 2,-1-1,1 1,-3-2,-14 8,25-14,13 5,53 19,2-2,1-2,2-2,1-1,0-2,2-3,-1-1,3-2,111 2,479 8,-654-17,0 1,-1-1,1 1,1 0,-1 1,-1-1,1 2,-1-1,1 1,-1 0,13 4,-27-7,1-1,-1 1,0 0,0 0,1 0,-1 0,0 0,1 0,-1 0,0 1,1-1,-7 2,-3 0,-696 82,331-32,-46 13,272-39,99-27,51 1,-1 0,1 0,0 0,-1 0,2 0,-1 0,0-1,-1 1,1 0,0-1,-1 1,1-1,1 1,-1 0,-1 0,1-1,1 0,-2 1,1-1,1 0,-1 0,1 1,-2 0,2-1,-1 0,1 0,-1 0,1 1,0 0,0-1,-2 0,2 0,0 0,0 0,0 1,0-1,0 0,0-1,13 6,69 17,2-2,3-3,-1-2,2-2,110 7,23-8,220-6,127-7,-576 3,2 0,-1 0,0 0,0 1,0 0,1-1,-11 5,-15 3,-88 12,-2-3,-3-3,-174 6,269-18,-59 4,-1 4,-118 22,-170 49,270-58,89-19,-1 1,1 0,-25 11,-29 9,73-26,0 0,2-1,-2 1,0 0,1 0,-1 0,0-1,1 1,-1-1,0 1,0-1,2 1,-2-1,0 1,0-1,0 1,0 0,0 0,0-1,0 1,0-1,0 1,0-1,0 1,0-1,0 1,0 0,0 0,0-1,-2 1,2-1,0 1,0 0,-1-1,1 1,0-1,-1 1,1 0,0 0,-2 0,2-1,0 1,-1 0,1 0,-1-1,1 1,-2 0,2 0,-1-1,1 1,-1 0,1 0,-2 0,2 0,-1 0,1 0,-1 0,1 0,-2 0,2 0,-1 0,1 0,-1 0,1 0,-2 1,2-1,-1 0,6 2,139 27,243 31,-241-45,461 35,-564-51,0 0,-1-1,1-2,43-7,-46 7,-33 3,0 1,1 0,-1-1,0 2,-1-1,1 1,0-1,0 1,-1 0,1 0,0 0,0 1,-2 0,2-1,-2 2,2-1,-2 0,10 6,7 0,-26-8,1 0,1 0,-3 0,3 1,-1-1,-1 1,1-1,1 1,-1-1,0 1,-5 2,-5 0,-201 32,-3-6,-335 19,341-36,-346-4,500-12,55 4,0 0,0 0,0 0,-1 0,2 0,-2 0,2-1,-2 1,2-1,-2 1,2-1,-2 0,2 1,0-1,-1 1,-1-1,2 0,0 0,-1 0,1 1,-3-4,16-64,4 0,7 0,36-65,-40 96,2 2,4 0,2 1,1 1,5 0,0 1,53-36,-44 41,1 2,3 0,3 2,79-30,227-66,-267 92,192-51,-257 73,0 0,36-4,-23 3,-33 1,22-49,-3-2,-3 0,5-64,-21 84,0-117,-6 134,0 1,-2 0,0 0,-3 0,-1 0,-15-20,13 21,-2 0,-1 0,-1 2,-1-1,-2 1,1 0,-4 1,1 1,-1 0,-39-19,14 11,28 11,-1 2,0 0,0 0,-28-8,1 30,-187 42,222-52,2-1,-2 2,2-1,-1 1,-12 8,-7 3,-38 17,-322 172,363-186,0-1,3 2,-23 23,27-23,-1-2,-3 1,-45 29,67-47,1 0,-2 1,2 0,0-1,0 0,-1 1,1-1,0 1,0 0,1-1,-1 0,2 3,-1 4,2 262,-2-261,0 1,2 0,0-1,1 1,0-1,1 0,12 15,61 60,-59-66,-4-3,3 1,-1-3,2 1,1-1,1 0,0 0,2-2,0 0,34 11,-20-10,-1 0,2-2,2-1,-1 0,0-2,44 4,56 8,-64-8,-2-3,119 6,-188-14,1 0,-1 0,1 0,0 1,-1 0,0 0,1 0,0-1,-1 1,0 1,0-1,0 0,0 1,5 2,-2 0,0 1,0 0,-1 0,11 10,2 4,82 73,-93-85</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7-10T12:27:09.660"/>
    </inkml:context>
    <inkml:brush xml:id="br0">
      <inkml:brushProperty name="width" value="0.3" units="cm"/>
      <inkml:brushProperty name="height" value="0.6" units="cm"/>
      <inkml:brushProperty name="color" value="#A9D8FF"/>
      <inkml:brushProperty name="tip" value="rectangle"/>
      <inkml:brushProperty name="rasterOp" value="maskPen"/>
      <inkml:brushProperty name="ignorePressure" value="1"/>
    </inkml:brush>
  </inkml:definitions>
  <inkml:trace contextRef="#ctx0" brushRef="#br0">291 231,'0'-55,"0"49,0 35,0-28,-1 1,1-1,0 0,0 1,0-1,0 1,1-1,-1 1,0-1,1 1,-1-1,2 0,-2 1,1-1,0 0,1 1,-1-1,1 0,0 2,1-2,1-1,-1 0,-1 0,1 0,0 0,0 0,1 0,-2 0,1 0,0 0,-1 0,8-2,17 0,50-5,18 1,165-25,-210 18,-16 4,1 1,1 1,1 1,0 0,65-5,338 10,-430 2,-1 1,2-1,-1 1,-1 1,14 3,10 3,-17-6,8 2,-1 0,0 1,0-1,22 10,-105 6,0 0,-3-4,0 0,-2-2,-2-2,1-1,-2-3,1 0,-2-4,-76 3,15-4,-149 17,261-20,1 0,-1 0,1 0,-1-1,0-1,1 0,-1 0,1-2,-25-3,37 5,1 1,0 0,0-1,0 1,0 1,0-1,0 0,0 1,0-1,-4 1,6-1,1 0,0 0,1 0,-2 1,1-1,0 0,1 1,-2-1,1 0,0 1,1-1,-2 0,2 0,-1 1,0-1,1 1,-2-1,2 1,-1 0,1-1,0 1,-1-1,1 0,0 1,-2 0,2 0,0-1,0 1,-1-1,1 1,0 0,0-1,0 1,0 0,0 0,0-1,1 0,-1 1,0 0,0 0,0-1,2 1,-2-1,1 2,11-1,73 13,2-2,0-2,-1-3,2-2,0-3,2-1,136-11,113-8,-190 12,-142 5,1 1,-1-1,1 0,-1 0,0 0,1-1,-1 1,-1-2,1 2,-2-2,2 1,0-1,7-3,-17 7,2 0,-2-1,0 1,0 0,1 0,-1 0,0-1,1 0,-3 1,3-1,-1 1,-4-1,-10 2,-869 125,750-110,-31 5,-225 33,390-55,2 0,0 1,0-1,0 1,0-1,-1 0,1 0,0 0,0 1,0-1,0 0,0 1,0-1,0 1,0-1,0 1,0-1,1 0,-1 0,0 0,0 1,0-1,0 0,2 1,-2-1,0 0,0 1,1-1,-1 0,0 1,0-1,1 0,-1 1,0-1,2 0,-2 0,1 0,-1 0,1 0,18 11,-11-9,1 0,-3 0,2-1,1 0,-1 0,0 0,0 0,0-1,10 0,85-6,-34 1,120-2,702-2,-742 18,-71-3,104-2,-192-3,1 0,-1 0,2 1,-1 0,-17 4,-11 3,-86 13,-3-4,-253 16,-264-18,632-16,1 0,-1 0,0 1,0 0,0 1,0-1,1 1,-1 0,0 0,1 0,1 2,-2-1,2 0,1 1,-2 0,2 0,-2 1,2-1,-13 10,15-10,-2 2,-1-1,1 1,-3-2,-14 8,25-14,13 5,53 19,2-2,1-2,2-2,1-1,0-2,2-3,-1-1,3-2,111 2,479 8,-654-17,0 1,-1-1,1 1,1 0,-1 1,-1-1,1 2,-1-1,1 1,-1 0,13 4,-27-7,1-1,-1 1,0 0,0 0,1 0,-1 0,0 0,1 0,-1 0,0 1,1-1,-7 2,-3 0,-696 82,331-32,-46 13,272-39,99-27,51 1,-1 0,1 0,0 0,-1 0,2 0,-1 0,0-1,-1 1,1 0,0-1,-1 1,1-1,1 1,-1 0,-1 0,1-1,1 0,-2 1,1-1,1 0,-1 0,1 1,-2 0,2-1,-1 0,1 0,-1 0,1 1,0 0,0-1,-2 0,2 0,0 0,0 0,0 1,0-1,0 0,0-1,13 6,69 17,2-2,3-3,-1-2,2-2,110 7,23-8,220-6,127-7,-576 3,2 0,-1 0,0 0,0 1,0 0,1-1,-11 5,-15 3,-88 12,-2-3,-3-3,-174 6,269-18,-59 4,-1 4,-118 22,-170 49,270-58,89-19,-1 1,1 0,-25 11,-29 9,73-26,0 0,2-1,-2 1,0 0,1 0,-1 0,0-1,1 1,-1-1,0 1,0-1,2 1,-2-1,0 1,0-1,0 1,0 0,0 0,0-1,0 1,0-1,0 1,0-1,0 1,0-1,0 1,0 0,0 0,0-1,-2 1,2-1,0 1,0 0,-1-1,1 1,0-1,-1 1,1 0,0 0,-2 0,2-1,0 1,-1 0,1 0,-1-1,1 1,-2 0,2 0,-1-1,1 1,-1 0,1 0,-2 0,2 0,-1 0,1 0,-1 0,1 0,-2 0,2 0,-1 0,1 0,-1 0,1 0,-2 1,2-1,-1 0,6 2,139 27,243 31,-241-45,461 35,-564-51,0 0,-1-1,1-2,43-7,-46 7,-33 3,0 1,1 0,-1-1,0 2,-1-1,1 1,0-1,0 1,-1 0,1 0,0 0,0 1,-2 0,2-1,-2 2,2-1,-2 0,10 6,7 0,-26-8,1 0,1 0,-3 0,3 1,-1-1,-1 1,1-1,1 1,-1-1,0 1,-5 2,-5 0,-201 32,-3-6,-335 19,341-36,-346-4,500-12,55 4,0 0,0 0,0 0,-1 0,2 0,-2 0,2-1,-2 1,2-1,-2 1,2-1,-2 0,2 1,0-1,-1 1,-1-1,2 0,0 0,-1 0,1 1,-3-4,16-64,4 0,7 0,36-65,-40 96,2 2,4 0,2 1,1 1,5 0,0 1,53-36,-44 41,1 2,3 0,3 2,79-30,227-66,-267 92,192-51,-257 73,0 0,36-4,-23 3,-33 1,22-49,-3-2,-3 0,5-64,-21 84,0-117,-6 134,0 1,-2 0,0 0,-3 0,-1 0,-15-20,13 21,-2 0,-1 0,-1 2,-1-1,-2 1,1 0,-4 1,1 1,-1 0,-39-19,14 11,28 11,-1 2,0 0,0 0,-28-8,1 30,-187 42,222-52,2-1,-2 2,2-1,-1 1,-12 8,-7 3,-38 17,-322 172,363-186,0-1,3 2,-23 23,27-23,-1-2,-3 1,-45 29,67-47,1 0,-2 1,2 0,0-1,0 0,-1 1,1-1,0 1,0 0,1-1,-1 0,2 3,-1 4,2 262,-2-261,0 1,2 0,0-1,1 1,0-1,1 0,12 15,61 60,-59-66,-4-3,3 1,-1-3,2 1,1-1,1 0,0 0,2-2,0 0,34 11,-20-10,-1 0,2-2,2-1,-1 0,0-2,44 4,56 8,-64-8,-2-3,119 6,-188-14,1 0,-1 0,1 0,0 1,-1 0,0 0,1 0,0-1,-1 1,0 1,0-1,0 0,0 1,5 2,-2 0,0 1,0 0,-1 0,11 10,2 4,82 73,-93-85</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7-10T12:30:10.914"/>
    </inkml:context>
    <inkml:brush xml:id="br0">
      <inkml:brushProperty name="width" value="0.3" units="cm"/>
      <inkml:brushProperty name="height" value="0.6" units="cm"/>
      <inkml:brushProperty name="color" value="#A9D8FF"/>
      <inkml:brushProperty name="tip" value="rectangle"/>
      <inkml:brushProperty name="rasterOp" value="maskPen"/>
      <inkml:brushProperty name="ignorePressure" value="1"/>
    </inkml:brush>
  </inkml:definitions>
  <inkml:trace contextRef="#ctx0" brushRef="#br0">657 231,'0'-55,"0"49,0 35,0-28,-3 1,3-1,0 0,0 1,0-1,0 1,3-1,-3 1,0-1,3 1,-3-1,3 0,-3 1,3-1,0 0,0 1,0-1,0 0,3 2,0-2,4-1,-4 0,0 0,0 0,0 0,0 0,3 0,-3 0,1 0,-1 0,0 0,15-2,40 0,113-5,40 1,373-25,-474 18,-37 4,4 1,2 1,1 1,-1 0,150-5,761 10,-972 2,1 1,2-1,-2 1,-1 1,31 3,21 3,-36-6,18 2,-3 0,0 1,0-1,49 10,-236 6,-2 0,-4-4,-2 0,-4-2,-3-2,0-1,-2-3,-1 0,-3-4,-171 3,34-4,-336 17,589-20,0 0,1 0,-1 0,0-1,0-1,1 0,-1 0,0-2,-54-3,84 5,1 1,0 0,0-1,0 1,0 1,-1-1,1 0,0 1,0-1,-9 1,15-1,0 0,-1 0,4 0,-3 1,0-1,0 0,3 1,-3-1,0 0,0 1,3-1,-3 0,3 0,-3 1,0-1,3 1,-3-1,3 1,-3 0,3-1,0 1,-3-1,3 0,0 1,-3 0,3 0,0-1,0 1,-3-1,3 1,0 0,0-1,0 1,0 0,0 0,0-1,3 0,-3 1,0 0,0 0,0-1,3 1,-3-1,3 2,24-1,166 13,2-2,1-2,-1-3,4-2,0-3,2-1,309-11,257-8,-431 12,-321 5,4 1,-4-1,3 0,-2 0,-1 0,3-1,-3 1,1-2,-1 2,-3-2,4 1,-1-1,15-3,-36 7,3 0,-3-1,0 1,0 0,0 0,0 0,0-1,-1 0,-2 1,3-1,0 1,-9-1,-25 2,-1958 125,1690-110,-68 5,-510 33,883-55,3 0,0 1,0-1,0 1,0-1,-3 0,3 0,0 0,0 1,0-1,0 0,0 1,0-1,0 1,0-1,0 1,0-1,3 0,-3 0,0 0,0 1,0-1,0 0,3 1,-3-1,0 0,0 1,3-1,-3 0,0 1,0-1,3 0,-3 1,0-1,3 0,-3 0,3 0,-3 0,3 0,40 11,-25-9,1 0,-4 0,3-1,1 0,-1 0,0 0,1 0,-1-1,22 0,192-6,-76 1,271-2,1583-2,-1674 18,-158-3,231-2,-430-3,-1 0,1 0,2 1,-2 0,-37 4,-24 3,-196 13,-7-4,-570 16,-596-18,1427-16,-1 0,1 0,-1 1,1 0,-1 1,1-1,-1 1,1 0,0 0,2 0,1 2,-4-1,4 0,3 1,-4 0,4 0,-3 1,2-1,-30 10,37-10,-6 2,-4-1,4 1,-6-2,-31 8,55-14,27 5,123 19,3-2,2-2,7-2,0-1,0-2,6-3,-3-1,6-2,251 2,1081 8,-1476-17,1 1,-4-1,4 1,-1 0,1 1,-4-1,4 2,-4-1,4 1,-4 0,31 4,-61-7,0-1,0 1,0 0,-1 0,1 0,0 0,0 0,0 0,0 0,0 1,0-1,-13 2,-8 0,-1571 82,746-32,-101 13,611-39,225-27,114 1,0 0,0 0,0 0,0 0,3 0,-3 0,0-1,0 1,0 0,0-1,0 1,0-1,3 1,-3 0,0 0,0-1,3 0,-3 1,0-1,3 0,-4 0,4 1,-3 0,3-1,-3 0,3 0,-3 0,3 1,0 0,0-1,-3 0,3 0,0 0,0 0,0 1,0-1,0 0,0-1,28 6,158 17,4-2,5-3,1-2,2-2,248 7,52-8,498-6,287-7,-1301 3,2 0,1 0,0 0,0 1,-1 0,1-1,-22 5,-36 3,-199 12,-3-3,-6-3,-394 6,608-18,-135 4,1 4,-270 22,-381 49,607-58,203-19,-4 1,3 0,-55 11,-67 9,165-26,0 0,3-1,-3 1,0 0,3 0,-3 0,0-1,4 1,-4-1,0 1,0-1,3 1,-3-1,0 1,0-1,0 1,0 0,0 0,0-1,0 1,0-1,0 1,0-1,0 1,0-1,0 1,0 0,0 0,0-1,-3 1,3-1,0 1,0 0,-4-1,4 1,0-1,-3 1,3 0,0 0,-3 0,3-1,0 1,-3 0,3 0,-3-1,3 1,-3 0,3 0,-3-1,3 1,-3 0,3 0,-3 0,3 0,-3 0,3 0,-3 0,3 0,-3 0,3 0,-3 0,3 0,-3 0,3 0,-3 1,3-1,-3 0,15 2,312 27,549 31,-543-45,1039 35,-1271-51,-1 0,-2-1,3-2,94-7,-100 7,-77 3,1 1,2 0,-3-1,0 2,1-1,-1 1,0-1,1 1,-1 0,0 0,0 0,1 1,-4 0,3-1,-3 2,4-1,-4 0,21 6,16 0,-58-8,3 0,0 0,-3 0,3 1,0-1,-4 1,4-1,0 1,0-1,0 1,-12 2,-13 0,-452 32,-5-6,-759 19,771-36,-780-4,1128-12,122 4,3 0,-4 0,4 0,-3 0,3 0,-3 0,3-1,-3 1,3-1,-3 1,3-1,-3 0,3 1,0-1,-1 1,-2-1,3 0,0 0,0 0,0 1,-6-4,36-64,10 0,15 0,79-65,-88 96,6 2,6 0,6 1,3 1,10 0,2 1,116-36,-97 41,3 2,6 0,6 2,180-30,510-66,-601 92,433-51,-580 73,0 0,80-4,-50 3,-76 1,52-49,-9-2,-6 0,12-64,-49 84,0-117,-12 134,0 1,-6 0,-1 0,-5 0,0 0,-37-20,30 21,-5 0,-1 0,-2 2,-4-1,-3 1,1 0,-7 1,0 1,-3 0,-85-19,30 11,64 11,-3 2,0 0,1 0,-65-8,3 30,-422 42,502-52,3-1,-4 2,4-1,-1 1,-26 8,-20 3,-81 17,-731 172,822-186,0-1,6 2,-52 23,61-23,-3-2,-6 1,-100 29,149-47,3 0,-3 1,3 0,0-1,0 0,-3 1,3-1,0 1,0 0,3-1,-3 0,3 3,0 4,3 262,-3-261,0 1,3 0,0-1,3 1,0-1,4 0,23 15,141 60,-134-66,-9-3,6 1,-1-3,4 1,3-1,0 0,3 0,3-2,-1 0,78 11,-47-10,1 0,2-2,4-1,-1 0,1-2,97 4,129 8,-147-8,-3-3,269 6,-425-14,3 0,-3 0,1 0,2 1,-3 0,0 0,3 0,-3-1,1 1,-1 1,0-1,0 0,0 1,13 2,-7 0,0 1,1 0,-1 0,21 10,7 4,186 73,-210-85</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7-10T13:43:48.981"/>
    </inkml:context>
    <inkml:brush xml:id="br0">
      <inkml:brushProperty name="width" value="0.5" units="cm"/>
      <inkml:brushProperty name="height" value="1" units="cm"/>
      <inkml:brushProperty name="color" value="#FFACD5"/>
      <inkml:brushProperty name="tip" value="rectangle"/>
      <inkml:brushProperty name="rasterOp" value="maskPen"/>
      <inkml:brushProperty name="ignorePressure" value="1"/>
    </inkml:brush>
  </inkml:definitions>
  <inkml:trace contextRef="#ctx0" brushRef="#br0">87 1,'1448'0,"-1432"0,0 1,0 0,-1 1,28 8,-38-9,-1 0,1 1,-1 0,1-1,-1 2,0-1,0 0,0 1,0 0,0 0,-1 0,1 0,-1 1,0-1,0 1,0 0,0 0,-1 0,5 8,-7-9,0 0,0-1,0 1,0 0,0-1,0 1,-1 0,1-1,-1 1,0 0,0-1,0 1,0-1,0 0,0 1,-1-1,1 0,-1 0,0 1,0-1,1-1,-1 1,-1 0,1 0,0-1,0 1,-5 1,-6 6,-1-1,0-1,-22 8,-75 23,-143 30,193-59,0-2,0-3,-106-7,-71 4,133 12,-125 33,189-36,1 2,0 2,1 2,-53 29,89-44,0 1,0-1,0 1,1 0,-1 0,1 0,-1 0,1 0,0 0,0 1,0-1,-2 4,4-5,-1 0,1 1,0-1,0 0,0 1,0-1,0 0,0 1,1-1,-1 0,0 1,1-1,-1 0,1 1,-1-1,1 0,0 0,-1 0,1 0,0 1,0-1,0 0,0 0,0-1,0 1,0 0,0 0,0 0,0-1,2 1,20 15,2-1,0-1,0-1,1-1,1-2,-1-1,2-1,-1-1,51 6,18-4,146-4,-168-7,93 2,-145 1,1 2,0 1,0 0,-1 2,26 10,185 67,-153-65,-42-10,44 15,-71-19,0 1,0-1,-1 2,0-1,0 2,0-1,-1 1,13 12,-2 2,-1 0,20 30,-35-46,-1 0,1 0,-1 0,0 0,-1 1,1 0,-1-1,0 1,-1 0,1 0,-1 0,-1 0,1 0,-1 1,0-1,0 0,-2 7,1-8,-2-1,1-1,0 1,-1 0,0 0,1-1,-2 0,1 1,0-1,-1 0,1-1,-1 1,0-1,0 1,0-1,0 0,0 0,-7 1,-10 4,0 0,-29 3,-23 0,-2-4,1-4,-78-6,7 0,-437 4,558 2,0 1,0 1,0 1,0 1,1 1,0 1,1 2,0 0,0 1,-38 26,58-36,-1 1,1-1,-1 1,1 0,0 0,0 0,0 0,0 0,0 1,1-1,-1 1,0-1,1 1,0-1,-2 6,3-6,0 0,0 0,0 0,0 0,0 0,1 0,-1 0,1 0,0 0,-1 0,1 0,0 0,0 0,0-1,0 1,1 0,-1-1,0 1,1 0,-1-1,1 0,-1 1,3 0,9 8,0-1,1 0,0-2,1 1,0-2,0 0,0 0,1-2,-1 0,1 0,18 0,26 1,101-5,-99-1,943-2,-988 2,-1 2,0 0,20 5,-32-5,0-1,0 2,0-1,0 0,0 1,0 0,-1-1,1 1,-1 1,1-1,-1 1,0-1,0 1,0 0,0 0,-1 0,5 7,-6-8,-1 0,1 0,-1 0,1 0,-1 0,0 0,0 0,0 0,0 0,0 0,-1 0,1 0,0 0,-1 0,0 0,1 0,-1-1,0 1,0 0,0 0,0 0,0-1,-1 1,1-1,0 1,-1-1,1 1,-1-1,1 0,-1 0,0 0,-2 1,-6 6,-1-2,-1 1,-19 7,7-6,0 0,-1-2,0 0,0-2,-41 2,-134-9,85-1,-892 4,983 1,1 2,0 1,-34 8,0 1,25-7</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7-10T13:43:58.956"/>
    </inkml:context>
    <inkml:brush xml:id="br0">
      <inkml:brushProperty name="width" value="0.5" units="cm"/>
      <inkml:brushProperty name="height" value="1" units="cm"/>
      <inkml:brushProperty name="color" value="#FFACD5"/>
      <inkml:brushProperty name="tip" value="rectangle"/>
      <inkml:brushProperty name="rasterOp" value="maskPen"/>
      <inkml:brushProperty name="ignorePressure" value="1"/>
    </inkml:brush>
  </inkml:definitions>
  <inkml:trace contextRef="#ctx0" brushRef="#br0">87 1,'1448'0,"-1432"0,0 1,0 0,-1 1,28 8,-38-9,-1 0,1 1,-1 0,1-1,-1 2,0-1,0 0,0 1,0 0,0 0,-1 0,1 0,-1 1,0-1,0 1,0 0,0 0,-1 0,5 8,-7-9,0 0,0-1,0 1,0 0,0-1,0 1,-1 0,1-1,-1 1,0 0,0-1,0 1,0-1,0 0,0 1,-1-1,1 0,-1 0,0 1,0-1,1-1,-1 1,-1 0,1 0,0-1,0 1,-5 1,-6 6,-1-1,0-1,-22 8,-75 23,-143 30,193-59,0-2,0-3,-106-7,-71 4,133 12,-125 33,189-36,1 2,0 2,1 2,-53 29,89-44,0 1,0-1,0 1,1 0,-1 0,1 0,-1 0,1 0,0 0,0 1,0-1,-2 4,4-5,-1 0,1 1,0-1,0 0,0 1,0-1,0 0,0 1,1-1,-1 0,0 1,1-1,-1 0,1 1,-1-1,1 0,0 0,-1 0,1 0,0 1,0-1,0 0,0 0,0-1,0 1,0 0,0 0,0 0,0-1,2 1,20 15,2-1,0-1,0-1,1-1,1-2,-1-1,2-1,-1-1,51 6,18-4,146-4,-168-7,93 2,-145 1,1 2,0 1,0 0,-1 2,26 10,185 67,-153-65,-42-10,44 15,-71-19,0 1,0-1,-1 2,0-1,0 2,0-1,-1 1,13 12,-2 2,-1 0,20 30,-35-46,-1 0,1 0,-1 0,0 0,-1 1,1 0,-1-1,0 1,-1 0,1 0,-1 0,-1 0,1 0,-1 1,0-1,0 0,-2 7,1-8,-2-1,1-1,0 1,-1 0,0 0,1-1,-2 0,1 1,0-1,-1 0,1-1,-1 1,0-1,0 1,0-1,0 0,0 0,-7 1,-10 4,0 0,-29 3,-23 0,-2-4,1-4,-78-6,7 0,-437 4,558 2,0 1,0 1,0 1,0 1,1 1,0 1,1 2,0 0,0 1,-38 26,58-36,-1 1,1-1,-1 1,1 0,0 0,0 0,0 0,0 0,0 1,1-1,-1 1,0-1,1 1,0-1,-2 6,3-6,0 0,0 0,0 0,0 0,0 0,1 0,-1 0,1 0,0 0,-1 0,1 0,0 0,0 0,0-1,0 1,1 0,-1-1,0 1,1 0,-1-1,1 0,-1 1,3 0,9 8,0-1,1 0,0-2,1 1,0-2,0 0,0 0,1-2,-1 0,1 0,18 0,26 1,101-5,-99-1,943-2,-988 2,-1 2,0 0,20 5,-32-5,0-1,0 2,0-1,0 0,0 1,0 0,-1-1,1 1,-1 1,1-1,-1 1,0-1,0 1,0 0,0 0,-1 0,5 7,-6-8,-1 0,1 0,-1 0,1 0,-1 0,0 0,0 0,0 0,0 0,0 0,-1 0,1 0,0 0,-1 0,0 0,1 0,-1-1,0 1,0 0,0 0,0 0,0-1,-1 1,1-1,0 1,-1-1,1 1,-1-1,1 0,-1 0,0 0,-2 1,-6 6,-1-2,-1 1,-19 7,7-6,0 0,-1-2,0 0,0-2,-41 2,-134-9,85-1,-892 4,983 1,1 2,0 1,-34 8,0 1,25-7</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7-10T13:44:03.844"/>
    </inkml:context>
    <inkml:brush xml:id="br0">
      <inkml:brushProperty name="width" value="0.5" units="cm"/>
      <inkml:brushProperty name="height" value="1" units="cm"/>
      <inkml:brushProperty name="color" value="#FFACD5"/>
      <inkml:brushProperty name="tip" value="rectangle"/>
      <inkml:brushProperty name="rasterOp" value="maskPen"/>
      <inkml:brushProperty name="ignorePressure" value="1"/>
    </inkml:brush>
  </inkml:definitions>
  <inkml:trace contextRef="#ctx0" brushRef="#br0">87 1,'1448'0,"-1432"0,0 1,0 0,-1 1,28 8,-38-9,-1 0,1 1,-1 0,1-1,-1 2,0-1,0 0,0 1,0 0,0 0,-1 0,1 0,-1 1,0-1,0 1,0 0,0 0,-1 0,5 8,-7-9,0 0,0-1,0 1,0 0,0-1,0 1,-1 0,1-1,-1 1,0 0,0-1,0 1,0-1,0 0,0 1,-1-1,1 0,-1 0,0 1,0-1,1-1,-1 1,-1 0,1 0,0-1,0 1,-5 1,-6 6,-1-1,0-1,-22 8,-75 23,-143 30,193-59,0-2,0-3,-106-7,-71 4,133 12,-125 33,189-36,1 2,0 2,1 2,-53 29,89-44,0 1,0-1,0 1,1 0,-1 0,1 0,-1 0,1 0,0 0,0 1,0-1,-2 4,4-5,-1 0,1 1,0-1,0 0,0 1,0-1,0 0,0 1,1-1,-1 0,0 1,1-1,-1 0,1 1,-1-1,1 0,0 0,-1 0,1 0,0 1,0-1,0 0,0 0,0-1,0 1,0 0,0 0,0 0,0-1,2 1,20 15,2-1,0-1,0-1,1-1,1-2,-1-1,2-1,-1-1,51 6,18-4,146-4,-168-7,93 2,-145 1,1 2,0 1,0 0,-1 2,26 10,185 67,-153-65,-42-10,44 15,-71-19,0 1,0-1,-1 2,0-1,0 2,0-1,-1 1,13 12,-2 2,-1 0,20 30,-35-46,-1 0,1 0,-1 0,0 0,-1 1,1 0,-1-1,0 1,-1 0,1 0,-1 0,-1 0,1 0,-1 1,0-1,0 0,-2 7,1-8,-2-1,1-1,0 1,-1 0,0 0,1-1,-2 0,1 1,0-1,-1 0,1-1,-1 1,0-1,0 1,0-1,0 0,0 0,-7 1,-10 4,0 0,-29 3,-23 0,-2-4,1-4,-78-6,7 0,-437 4,558 2,0 1,0 1,0 1,0 1,1 1,0 1,1 2,0 0,0 1,-38 26,58-36,-1 1,1-1,-1 1,1 0,0 0,0 0,0 0,0 0,0 1,1-1,-1 1,0-1,1 1,0-1,-2 6,3-6,0 0,0 0,0 0,0 0,0 0,1 0,-1 0,1 0,0 0,-1 0,1 0,0 0,0 0,0-1,0 1,1 0,-1-1,0 1,1 0,-1-1,1 0,-1 1,3 0,9 8,0-1,1 0,0-2,1 1,0-2,0 0,0 0,1-2,-1 0,1 0,18 0,26 1,101-5,-99-1,943-2,-988 2,-1 2,0 0,20 5,-32-5,0-1,0 2,0-1,0 0,0 1,0 0,-1-1,1 1,-1 1,1-1,-1 1,0-1,0 1,0 0,0 0,-1 0,5 7,-6-8,-1 0,1 0,-1 0,1 0,-1 0,0 0,0 0,0 0,0 0,0 0,-1 0,1 0,0 0,-1 0,0 0,1 0,-1-1,0 1,0 0,0 0,0 0,0-1,-1 1,1-1,0 1,-1-1,1 1,-1-1,1 0,-1 0,0 0,-2 1,-6 6,-1-2,-1 1,-19 7,7-6,0 0,-1-2,0 0,0-2,-41 2,-134-9,85-1,-892 4,983 1,1 2,0 1,-34 8,0 1,25-7</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7-10T13:44:09.261"/>
    </inkml:context>
    <inkml:brush xml:id="br0">
      <inkml:brushProperty name="width" value="0.5" units="cm"/>
      <inkml:brushProperty name="height" value="1" units="cm"/>
      <inkml:brushProperty name="color" value="#FFACD5"/>
      <inkml:brushProperty name="tip" value="rectangle"/>
      <inkml:brushProperty name="rasterOp" value="maskPen"/>
      <inkml:brushProperty name="ignorePressure" value="1"/>
    </inkml:brush>
  </inkml:definitions>
  <inkml:trace contextRef="#ctx0" brushRef="#br0">87 1,'1448'0,"-1432"0,0 1,0 0,-1 1,28 8,-38-9,-1 0,1 1,-1 0,1-1,-1 2,0-1,0 0,0 1,0 0,0 0,-1 0,1 0,-1 1,0-1,0 1,0 0,0 0,-1 0,5 8,-7-9,0 0,0-1,0 1,0 0,0-1,0 1,-1 0,1-1,-1 1,0 0,0-1,0 1,0-1,0 0,0 1,-1-1,1 0,-1 0,0 1,0-1,1-1,-1 1,-1 0,1 0,0-1,0 1,-5 1,-6 6,-1-1,0-1,-22 8,-75 23,-143 30,193-59,0-2,0-3,-106-7,-71 4,133 12,-125 33,189-36,1 2,0 2,1 2,-53 29,89-44,0 1,0-1,0 1,1 0,-1 0,1 0,-1 0,1 0,0 0,0 1,0-1,-2 4,4-5,-1 0,1 1,0-1,0 0,0 1,0-1,0 0,0 1,1-1,-1 0,0 1,1-1,-1 0,1 1,-1-1,1 0,0 0,-1 0,1 0,0 1,0-1,0 0,0 0,0-1,0 1,0 0,0 0,0 0,0-1,2 1,20 15,2-1,0-1,0-1,1-1,1-2,-1-1,2-1,-1-1,51 6,18-4,146-4,-168-7,93 2,-145 1,1 2,0 1,0 0,-1 2,26 10,185 67,-153-65,-42-10,44 15,-71-19,0 1,0-1,-1 2,0-1,0 2,0-1,-1 1,13 12,-2 2,-1 0,20 30,-35-46,-1 0,1 0,-1 0,0 0,-1 1,1 0,-1-1,0 1,-1 0,1 0,-1 0,-1 0,1 0,-1 1,0-1,0 0,-2 7,1-8,-2-1,1-1,0 1,-1 0,0 0,1-1,-2 0,1 1,0-1,-1 0,1-1,-1 1,0-1,0 1,0-1,0 0,0 0,-7 1,-10 4,0 0,-29 3,-23 0,-2-4,1-4,-78-6,7 0,-437 4,558 2,0 1,0 1,0 1,0 1,1 1,0 1,1 2,0 0,0 1,-38 26,58-36,-1 1,1-1,-1 1,1 0,0 0,0 0,0 0,0 0,0 1,1-1,-1 1,0-1,1 1,0-1,-2 6,3-6,0 0,0 0,0 0,0 0,0 0,1 0,-1 0,1 0,0 0,-1 0,1 0,0 0,0 0,0-1,0 1,1 0,-1-1,0 1,1 0,-1-1,1 0,-1 1,3 0,9 8,0-1,1 0,0-2,1 1,0-2,0 0,0 0,1-2,-1 0,1 0,18 0,26 1,101-5,-99-1,943-2,-988 2,-1 2,0 0,20 5,-32-5,0-1,0 2,0-1,0 0,0 1,0 0,-1-1,1 1,-1 1,1-1,-1 1,0-1,0 1,0 0,0 0,-1 0,5 7,-6-8,-1 0,1 0,-1 0,1 0,-1 0,0 0,0 0,0 0,0 0,0 0,-1 0,1 0,0 0,-1 0,0 0,1 0,-1-1,0 1,0 0,0 0,0 0,0-1,-1 1,1-1,0 1,-1-1,1 1,-1-1,1 0,-1 0,0 0,-2 1,-6 6,-1-2,-1 1,-19 7,7-6,0 0,-1-2,0 0,0-2,-41 2,-134-9,85-1,-892 4,983 1,1 2,0 1,-34 8,0 1,25-7</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7-10T13:44:14.850"/>
    </inkml:context>
    <inkml:brush xml:id="br0">
      <inkml:brushProperty name="width" value="0.5" units="cm"/>
      <inkml:brushProperty name="height" value="1" units="cm"/>
      <inkml:brushProperty name="color" value="#FFACD5"/>
      <inkml:brushProperty name="tip" value="rectangle"/>
      <inkml:brushProperty name="rasterOp" value="maskPen"/>
      <inkml:brushProperty name="ignorePressure" value="1"/>
    </inkml:brush>
  </inkml:definitions>
  <inkml:trace contextRef="#ctx0" brushRef="#br0">87 1,'1448'0,"-1432"0,0 1,0 0,-1 1,28 8,-38-9,-1 0,1 1,-1 0,1-1,-1 2,0-1,0 0,0 1,0 0,0 0,-1 0,1 0,-1 1,0-1,0 1,0 0,0 0,-1 0,5 8,-7-9,0 0,0-1,0 1,0 0,0-1,0 1,-1 0,1-1,-1 1,0 0,0-1,0 1,0-1,0 0,0 1,-1-1,1 0,-1 0,0 1,0-1,1-1,-1 1,-1 0,1 0,0-1,0 1,-5 1,-6 6,-1-1,0-1,-22 8,-75 23,-143 30,193-59,0-2,0-3,-106-7,-71 4,133 12,-125 33,189-36,1 2,0 2,1 2,-53 29,89-44,0 1,0-1,0 1,1 0,-1 0,1 0,-1 0,1 0,0 0,0 1,0-1,-2 4,4-5,-1 0,1 1,0-1,0 0,0 1,0-1,0 0,0 1,1-1,-1 0,0 1,1-1,-1 0,1 1,-1-1,1 0,0 0,-1 0,1 0,0 1,0-1,0 0,0 0,0-1,0 1,0 0,0 0,0 0,0-1,2 1,20 15,2-1,0-1,0-1,1-1,1-2,-1-1,2-1,-1-1,51 6,18-4,146-4,-168-7,93 2,-145 1,1 2,0 1,0 0,-1 2,26 10,185 67,-153-65,-42-10,44 15,-71-19,0 1,0-1,-1 2,0-1,0 2,0-1,-1 1,13 12,-2 2,-1 0,20 30,-35-46,-1 0,1 0,-1 0,0 0,-1 1,1 0,-1-1,0 1,-1 0,1 0,-1 0,-1 0,1 0,-1 1,0-1,0 0,-2 7,1-8,-2-1,1-1,0 1,-1 0,0 0,1-1,-2 0,1 1,0-1,-1 0,1-1,-1 1,0-1,0 1,0-1,0 0,0 0,-7 1,-10 4,0 0,-29 3,-23 0,-2-4,1-4,-78-6,7 0,-437 4,558 2,0 1,0 1,0 1,0 1,1 1,0 1,1 2,0 0,0 1,-38 26,58-36,-1 1,1-1,-1 1,1 0,0 0,0 0,0 0,0 0,0 1,1-1,-1 1,0-1,1 1,0-1,-2 6,3-6,0 0,0 0,0 0,0 0,0 0,1 0,-1 0,1 0,0 0,-1 0,1 0,0 0,0 0,0-1,0 1,1 0,-1-1,0 1,1 0,-1-1,1 0,-1 1,3 0,9 8,0-1,1 0,0-2,1 1,0-2,0 0,0 0,1-2,-1 0,1 0,18 0,26 1,101-5,-99-1,943-2,-988 2,-1 2,0 0,20 5,-32-5,0-1,0 2,0-1,0 0,0 1,0 0,-1-1,1 1,-1 1,1-1,-1 1,0-1,0 1,0 0,0 0,-1 0,5 7,-6-8,-1 0,1 0,-1 0,1 0,-1 0,0 0,0 0,0 0,0 0,0 0,-1 0,1 0,0 0,-1 0,0 0,1 0,-1-1,0 1,0 0,0 0,0 0,0-1,-1 1,1-1,0 1,-1-1,1 1,-1-1,1 0,-1 0,0 0,-2 1,-6 6,-1-2,-1 1,-19 7,7-6,0 0,-1-2,0 0,0-2,-41 2,-134-9,85-1,-892 4,983 1,1 2,0 1,-34 8,0 1,25-7</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2-18T17:37:25.570"/>
    </inkml:context>
    <inkml:brush xml:id="br0">
      <inkml:brushProperty name="width" value="0.3" units="cm"/>
      <inkml:brushProperty name="height" value="0.6" units="cm"/>
      <inkml:brushProperty name="color" value="#A9D8FF"/>
      <inkml:brushProperty name="tip" value="rectangle"/>
      <inkml:brushProperty name="rasterOp" value="maskPen"/>
      <inkml:brushProperty name="ignorePressure" value="1"/>
    </inkml:brush>
  </inkml:definitions>
  <inkml:trace contextRef="#ctx0" brushRef="#br0">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2-18T17:37:26.650"/>
    </inkml:context>
    <inkml:brush xml:id="br0">
      <inkml:brushProperty name="width" value="0.3" units="cm"/>
      <inkml:brushProperty name="height" value="0.6" units="cm"/>
      <inkml:brushProperty name="color" value="#A9D8FF"/>
      <inkml:brushProperty name="tip" value="rectangle"/>
      <inkml:brushProperty name="rasterOp" value="maskPen"/>
      <inkml:brushProperty name="ignorePressure" value="1"/>
    </inkml:brush>
  </inkml:definitions>
  <inkml:trace contextRef="#ctx0" brushRef="#br0">0 1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2-18T17:37:26.987"/>
    </inkml:context>
    <inkml:brush xml:id="br0">
      <inkml:brushProperty name="width" value="0.3" units="cm"/>
      <inkml:brushProperty name="height" value="0.6" units="cm"/>
      <inkml:brushProperty name="color" value="#A9D8FF"/>
      <inkml:brushProperty name="tip" value="rectangle"/>
      <inkml:brushProperty name="rasterOp" value="maskPen"/>
      <inkml:brushProperty name="ignorePressure" value="1"/>
    </inkml:brush>
  </inkml:definitions>
  <inkml:trace contextRef="#ctx0" brushRef="#br0">0 1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2-18T17:37:29.148"/>
    </inkml:context>
    <inkml:brush xml:id="br0">
      <inkml:brushProperty name="width" value="0.3" units="cm"/>
      <inkml:brushProperty name="height" value="0.6" units="cm"/>
      <inkml:brushProperty name="color" value="#A9D8FF"/>
      <inkml:brushProperty name="tip" value="rectangle"/>
      <inkml:brushProperty name="rasterOp" value="maskPen"/>
      <inkml:brushProperty name="ignorePressure" value="1"/>
    </inkml:brush>
  </inkml:definitions>
  <inkml:trace contextRef="#ctx0" brushRef="#br0">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2-18T17:37:29.467"/>
    </inkml:context>
    <inkml:brush xml:id="br0">
      <inkml:brushProperty name="width" value="0.3" units="cm"/>
      <inkml:brushProperty name="height" value="0.6" units="cm"/>
      <inkml:brushProperty name="color" value="#A9D8FF"/>
      <inkml:brushProperty name="tip" value="rectangle"/>
      <inkml:brushProperty name="rasterOp" value="maskPen"/>
      <inkml:brushProperty name="ignorePressure" value="1"/>
    </inkml:brush>
  </inkml:definitions>
  <inkml:trace contextRef="#ctx0" brushRef="#br0">0 0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2-18T17:45:48.780"/>
    </inkml:context>
    <inkml:brush xml:id="br0">
      <inkml:brushProperty name="width" value="0.3" units="cm"/>
      <inkml:brushProperty name="height" value="0.6" units="cm"/>
      <inkml:brushProperty name="color" value="#A9D8FF"/>
      <inkml:brushProperty name="tip" value="rectangle"/>
      <inkml:brushProperty name="rasterOp" value="maskPen"/>
      <inkml:brushProperty name="ignorePressure" value="1"/>
    </inkml:brush>
  </inkml:definitions>
  <inkml:trace contextRef="#ctx0" brushRef="#br0">344 333,'10'-1,"543"-28,-170 53,-375-24,0 1,0 0,-1 0,1 1,11 3,-230 148,204-150,1 0,-1 0,0 0,0 0,0-1,-12 2,-6 2,-113 38,130-41,0 1,0 0,0 1,1 0,0 0,-10 9,-6 5,2-5,-125 99,148-114,0 1,-1-1,1 1,0-1,-1 1,1 0,0 0,0 0,0 0,-1 0,1 0,0 0,0 1,-1-1,1 1,2 0,43 15,-21-7,38 6,0-2,1-4,73 2,203-10,-155-4,-189 3,1 1,0 0,0-1,0 1,0 0,0 0,0 1,0-1,0 0,0 1,1-1,-1 1,-1 1,-8 7,-46 27,-1-2,-1-2,-95 36,-202 55,331-116,-529 177,523-172,25-10,0 0,1 0,-1 0,0-1,-1 0,1 0,0-1,-1 1,1-2,0 1,-1-1,1 1,-11-3,27 6,0 0,-1 1,1 0,-1 0,9 8,15 8,25 11,112 42,-134-61,1-3,0-1,0-1,63 4,452-18,-164-4,-381 10,1 0,-1 0,1 1,-1 0,0 0,14 5,-50 16,-25 16,-2-3,-2-1,-1-4,-1-2,-120 38,-414 132,432-133,17-5,136-58,8-2,1 0,-1 0,0 0,1 0,-1 0,0 0,1 0,-1 0,0 0,1 0,-1 1,0-1,1 0,-1 0,0 1,1-1,-1 0,1 1,-1-1,1 0,-1 1,1-1,-1 1,1-1,-1 1,1 0,-1-1,1 1,0-1,-1 1,1 0,0 0,20 28,2-2,2 0,0-1,35 28,-44-43,-1 0,2-1,-1-1,1 0,0-1,1-1,0-1,0 0,1-1,29 5,54-4,0-3,123-13,-222 9,274-36,-67 6,-208 31,1 0,-1 0,0 0,0 0,1 0,-1 0,0 0,0 0,1 0,-1 0,0-1,0 1,0-1,0 1,0-1,1 1,-1-1,0 0,1-1,-27-8,18 7,-124-33,-2 6,-192-18,-61-13,317 46,0-3,2-3,-97-45,60 19,-58-30,168 71,87-63,2 4,4 4,194-89,265-53,-437 152,-138 36,-16-13,-2 2,-1 1,-1 2,-1 2,-1 1,-1 2,-1 1,0 3,-1 1,-55-9,-483-74,552 91,1-1,-1-1,1-2,-36-16,60 24,10-5,31-35,1 1,3 2,57-41,158-82,156-71,-354 197,-1-2,80-70,-13 11,-124 95,1 0,-1 0,1 0,-1 0,0 0,1 0,-1-1,0 1,0 0,0-1,0 1,0-1,0 1,0-1,-1 1,1-1,-1 0,1 1,-1-1,1 0,-1 1,0-1,0 0,0 0,0-2,-4 3,0 0,0 0,0 1,0-1,0 1,0 0,-8 1,4-1,-145-2,-178 22,-151 43,443-59,-1 0,-59-4,102 0,-3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2-18T17:55:22.521"/>
    </inkml:context>
    <inkml:brush xml:id="br0">
      <inkml:brushProperty name="width" value="0.3" units="cm"/>
      <inkml:brushProperty name="height" value="0.6" units="cm"/>
      <inkml:brushProperty name="color" value="#A9D8FF"/>
      <inkml:brushProperty name="tip" value="rectangle"/>
      <inkml:brushProperty name="rasterOp" value="maskPen"/>
      <inkml:brushProperty name="ignorePressure" value="1"/>
    </inkml:brush>
  </inkml:definitions>
  <inkml:trace contextRef="#ctx0" brushRef="#br0">205 243,'797'-220,"-744"211,2 2,66 1,39 9,-805 287,577-259,1 4,2 2,-108 82,75-34,102-85,1 1,0-1,0 1,-1 0,1 0,-1 0,1 0,7 5,3-1,17 2,0-2,1-1,-1-1,1-2,-1-1,1-2,-1-1,64-14,8-11,139-58,-14 4,-197 71,1 1,0 2,1 1,0 1,0 3,50-1,-82 10,70 190,-78-194,-103 55,29-13,-2-4,-161 55,44-41,-350 116,508-154,1 2,0 2,2 1,0 2,-43 35,73-51,0 0,1 1,0 0,1 0,0 1,0 0,1 0,0 0,1 1,0-1,0 1,1 0,-4 20,6-24,1 0,-1 0,1 0,0 0,1 0,-1 0,1 0,0 0,1 0,0-1,0 1,0 0,0-1,1 1,0-1,0 0,0 0,1 0,0-1,0 1,0-1,0 0,1 0,-1 0,9 4,2 2,1-2,0 0,1-1,-1-1,1 0,1-2,-1 0,1 0,0-2,-1 0,1-1,19-2,22-4,-1-2,77-21,16-1,77 2,-147 17,1 3,103 6,-114 1,20 4,-167 48,-1-4,-3-3,-2-4,-107 39,-295 108,436-168,-2 0,-77 43,114-55,0 0,1 0,0 2,1-1,0 2,0-1,1 2,0-1,1 1,-12 22,18-29,1 0,-1 1,1-1,0 1,1-1,-1 1,1 0,1-1,-1 1,1 0,0 0,0-1,0 1,1 0,0 0,0-1,3 9,-2-10,0 0,0 1,1-1,-1 0,1 0,0-1,0 1,1 0,-1-1,1 0,-1 0,1 0,0 0,0-1,0 1,1-1,-1 0,1-1,-1 1,10 2,31 3,0-2,88-1,-81-3,20-2,134-20,69-32,-240 46,11-4,-5 1,42-3,-71 11,-1 2,0-1,0 1,0 1,0 0,1 1,-1 0,19 7,175 65,-155-72,-25-2,95 4,-120-4</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AR"/>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604F905-8F4B-4D70-B9CE-03E3354B8F16}" type="datetimeFigureOut">
              <a:rPr lang="es-AR" smtClean="0"/>
              <a:t>19/7/2021</a:t>
            </a:fld>
            <a:endParaRPr lang="es-AR"/>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AR"/>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AR"/>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2E4E97-94BA-4038-9616-265A2172D450}" type="slidenum">
              <a:rPr lang="es-AR" smtClean="0"/>
              <a:t>‹Nº›</a:t>
            </a:fld>
            <a:endParaRPr lang="es-AR"/>
          </a:p>
        </p:txBody>
      </p:sp>
    </p:spTree>
    <p:extLst>
      <p:ext uri="{BB962C8B-B14F-4D97-AF65-F5344CB8AC3E}">
        <p14:creationId xmlns:p14="http://schemas.microsoft.com/office/powerpoint/2010/main" val="16567603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a:p>
        </p:txBody>
      </p:sp>
      <p:sp>
        <p:nvSpPr>
          <p:cNvPr id="4" name="Marcador de número de diapositiva 3"/>
          <p:cNvSpPr>
            <a:spLocks noGrp="1"/>
          </p:cNvSpPr>
          <p:nvPr>
            <p:ph type="sldNum" sz="quarter" idx="5"/>
          </p:nvPr>
        </p:nvSpPr>
        <p:spPr/>
        <p:txBody>
          <a:bodyPr/>
          <a:lstStyle/>
          <a:p>
            <a:fld id="{3D2E4E97-94BA-4038-9616-265A2172D450}" type="slidenum">
              <a:rPr lang="es-AR" smtClean="0"/>
              <a:t>4</a:t>
            </a:fld>
            <a:endParaRPr lang="es-AR"/>
          </a:p>
        </p:txBody>
      </p:sp>
    </p:spTree>
    <p:extLst>
      <p:ext uri="{BB962C8B-B14F-4D97-AF65-F5344CB8AC3E}">
        <p14:creationId xmlns:p14="http://schemas.microsoft.com/office/powerpoint/2010/main" val="5346247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5"/>
          </p:nvPr>
        </p:nvSpPr>
        <p:spPr/>
        <p:txBody>
          <a:bodyPr/>
          <a:lstStyle/>
          <a:p>
            <a:fld id="{3D2E4E97-94BA-4038-9616-265A2172D450}" type="slidenum">
              <a:rPr lang="es-AR" smtClean="0"/>
              <a:t>7</a:t>
            </a:fld>
            <a:endParaRPr lang="es-AR"/>
          </a:p>
        </p:txBody>
      </p:sp>
    </p:spTree>
    <p:extLst>
      <p:ext uri="{BB962C8B-B14F-4D97-AF65-F5344CB8AC3E}">
        <p14:creationId xmlns:p14="http://schemas.microsoft.com/office/powerpoint/2010/main" val="159734373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s-ES"/>
              <a:t>Haga clic para modificar el estilo de título del patrón</a:t>
            </a:r>
            <a:endParaRPr lang="en-US"/>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n-US"/>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7/19/2021</a:t>
            </a:fld>
            <a:endParaRPr lang="en-US"/>
          </a:p>
        </p:txBody>
      </p:sp>
      <p:sp>
        <p:nvSpPr>
          <p:cNvPr id="5" name="Footer Placeholder 4"/>
          <p:cNvSpPr>
            <a:spLocks noGrp="1"/>
          </p:cNvSpPr>
          <p:nvPr>
            <p:ph type="ftr" sz="quarter" idx="11"/>
          </p:nvPr>
        </p:nvSpPr>
        <p:spPr>
          <a:xfrm>
            <a:off x="1876424" y="5410201"/>
            <a:ext cx="5124886" cy="365125"/>
          </a:xfrm>
        </p:spPr>
        <p:txBody>
          <a:bodyPr/>
          <a:lstStyle/>
          <a:p>
            <a:endParaRPr lang="en-US"/>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‹Nº›</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n panorámic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s-ES"/>
              <a:t>Haga clic para modificar el estilo de título del patrón</a:t>
            </a:r>
            <a:endParaRPr lang="en-US"/>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s-ES"/>
              <a:t>Haga clic en el icono para agregar una imagen</a:t>
            </a:r>
            <a:endParaRPr lang="en-US"/>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48A87A34-81AB-432B-8DAE-1953F412C126}" type="datetimeFigureOut">
              <a:rPr lang="en-US" dirty="0"/>
              <a:t>7/19/2021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dirty="0"/>
              <a:t>‹Nº›</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s-ES"/>
              <a:t>Haga clic para modificar el estilo de título del patrón</a:t>
            </a:r>
            <a:endParaRPr lang="en-US"/>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48A87A34-81AB-432B-8DAE-1953F412C126}" type="datetimeFigureOut">
              <a:rPr lang="en-US" dirty="0"/>
              <a:t>7/19/2021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dirty="0"/>
              <a:t>‹Nº›</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s-ES"/>
              <a:t>Haga clic para modificar el estilo de título del patrón</a:t>
            </a:r>
            <a:endParaRPr lang="en-US"/>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48A87A34-81AB-432B-8DAE-1953F412C126}" type="datetimeFigureOut">
              <a:rPr lang="en-US" dirty="0"/>
              <a:t>7/19/2021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dirty="0"/>
              <a:t>‹Nº›</a:t>
            </a:fld>
            <a:endParaRPr lang="en-US"/>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s-ES"/>
              <a:t>Haga clic para modificar el estilo de título del patrón</a:t>
            </a:r>
            <a:endParaRPr lang="en-US"/>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48A87A34-81AB-432B-8DAE-1953F412C126}" type="datetimeFigureOut">
              <a:rPr lang="en-US" dirty="0"/>
              <a:t>7/19/2021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dirty="0"/>
              <a:t>‹Nº›</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olumna 3">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s-ES"/>
              <a:t>Haga clic para modificar el estilo de título del patrón</a:t>
            </a:r>
            <a:endParaRPr lang="en-US"/>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3" name="Date Placeholder 2"/>
          <p:cNvSpPr>
            <a:spLocks noGrp="1"/>
          </p:cNvSpPr>
          <p:nvPr>
            <p:ph type="dt" sz="half" idx="10"/>
          </p:nvPr>
        </p:nvSpPr>
        <p:spPr/>
        <p:txBody>
          <a:bodyPr/>
          <a:lstStyle/>
          <a:p>
            <a:fld id="{48A87A34-81AB-432B-8DAE-1953F412C126}" type="datetimeFigureOut">
              <a:rPr lang="en-US" dirty="0"/>
              <a:t>7/19/2021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D22F896-40B5-4ADD-8801-0D06FADFA095}" type="slidenum">
              <a:rPr lang="en-US" dirty="0"/>
              <a:t>‹Nº›</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olumna de imagen 3">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s-ES"/>
              <a:t>Haga clic para modificar el estilo de título del patrón</a:t>
            </a:r>
            <a:endParaRPr lang="en-US"/>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s-ES"/>
              <a:t>Haga clic en el icono para agregar una imagen</a:t>
            </a:r>
            <a:endParaRPr lang="en-US"/>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s-ES"/>
              <a:t>Haga clic en el icono para agregar una imagen</a:t>
            </a:r>
            <a:endParaRPr lang="en-US"/>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s-ES"/>
              <a:t>Haga clic en el icono para agregar una imagen</a:t>
            </a:r>
            <a:endParaRPr lang="en-US"/>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3" name="Date Placeholder 2"/>
          <p:cNvSpPr>
            <a:spLocks noGrp="1"/>
          </p:cNvSpPr>
          <p:nvPr>
            <p:ph type="dt" sz="half" idx="10"/>
          </p:nvPr>
        </p:nvSpPr>
        <p:spPr/>
        <p:txBody>
          <a:bodyPr/>
          <a:lstStyle/>
          <a:p>
            <a:fld id="{48A87A34-81AB-432B-8DAE-1953F412C126}" type="datetimeFigureOut">
              <a:rPr lang="en-US" dirty="0"/>
              <a:t>7/19/2021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D22F896-40B5-4ADD-8801-0D06FADFA095}" type="slidenum">
              <a:rPr lang="en-US" dirty="0"/>
              <a:t>‹Nº›</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a:p>
        </p:txBody>
      </p:sp>
      <p:sp>
        <p:nvSpPr>
          <p:cNvPr id="3" name="Vertical Text Placeholder 2"/>
          <p:cNvSpPr>
            <a:spLocks noGrp="1"/>
          </p:cNvSpPr>
          <p:nvPr>
            <p:ph type="body" orient="vert" idx="1"/>
          </p:nvPr>
        </p:nvSpPr>
        <p:spPr/>
        <p:txBody>
          <a:bodyPr vert="eaVert" ancho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Date Placeholder 3"/>
          <p:cNvSpPr>
            <a:spLocks noGrp="1"/>
          </p:cNvSpPr>
          <p:nvPr>
            <p:ph type="dt" sz="half" idx="10"/>
          </p:nvPr>
        </p:nvSpPr>
        <p:spPr/>
        <p:txBody>
          <a:bodyPr/>
          <a:lstStyle/>
          <a:p>
            <a:fld id="{48A87A34-81AB-432B-8DAE-1953F412C126}" type="datetimeFigureOut">
              <a:rPr lang="en-US" dirty="0"/>
              <a:t>7/19/2021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dirty="0"/>
              <a:t>‹Nº›</a:t>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s-ES"/>
              <a:t>Haga clic para modificar el estilo de título del patrón</a:t>
            </a:r>
            <a:endParaRPr lang="en-US"/>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Date Placeholder 3"/>
          <p:cNvSpPr>
            <a:spLocks noGrp="1"/>
          </p:cNvSpPr>
          <p:nvPr>
            <p:ph type="dt" sz="half" idx="10"/>
          </p:nvPr>
        </p:nvSpPr>
        <p:spPr/>
        <p:txBody>
          <a:bodyPr/>
          <a:lstStyle/>
          <a:p>
            <a:fld id="{48A87A34-81AB-432B-8DAE-1953F412C126}" type="datetimeFigureOut">
              <a:rPr lang="en-US" dirty="0"/>
              <a:t>7/19/2021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dirty="0"/>
              <a:t>‹Nº›</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a:p>
        </p:txBody>
      </p:sp>
      <p:sp>
        <p:nvSpPr>
          <p:cNvPr id="3" name="Content Placeholder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Date Placeholder 3"/>
          <p:cNvSpPr>
            <a:spLocks noGrp="1"/>
          </p:cNvSpPr>
          <p:nvPr>
            <p:ph type="dt" sz="half" idx="10"/>
          </p:nvPr>
        </p:nvSpPr>
        <p:spPr/>
        <p:txBody>
          <a:bodyPr/>
          <a:lstStyle/>
          <a:p>
            <a:fld id="{48A87A34-81AB-432B-8DAE-1953F412C126}" type="datetimeFigureOut">
              <a:rPr lang="en-US" dirty="0"/>
              <a:t>7/19/2021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dirty="0"/>
              <a:t>‹Nº›</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s-ES"/>
              <a:t>Haga clic para modificar el estilo de título del patrón</a:t>
            </a:r>
            <a:endParaRPr lang="en-US"/>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48A87A34-81AB-432B-8DAE-1953F412C126}" type="datetimeFigureOut">
              <a:rPr lang="en-US" dirty="0"/>
              <a:t>7/19/2021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dirty="0"/>
              <a:t>‹Nº›</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a:p>
        </p:txBody>
      </p:sp>
      <p:sp>
        <p:nvSpPr>
          <p:cNvPr id="3" name="Content Placeholder 2"/>
          <p:cNvSpPr>
            <a:spLocks noGrp="1"/>
          </p:cNvSpPr>
          <p:nvPr>
            <p:ph sz="half" idx="1"/>
          </p:nvPr>
        </p:nvSpPr>
        <p:spPr>
          <a:xfrm>
            <a:off x="1141410" y="2249486"/>
            <a:ext cx="4878389" cy="3541714"/>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Content Placeholder 3"/>
          <p:cNvSpPr>
            <a:spLocks noGrp="1"/>
          </p:cNvSpPr>
          <p:nvPr>
            <p:ph sz="half" idx="2"/>
          </p:nvPr>
        </p:nvSpPr>
        <p:spPr>
          <a:xfrm>
            <a:off x="6172200" y="2249486"/>
            <a:ext cx="4875211" cy="3541714"/>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5" name="Date Placeholder 4"/>
          <p:cNvSpPr>
            <a:spLocks noGrp="1"/>
          </p:cNvSpPr>
          <p:nvPr>
            <p:ph type="dt" sz="half" idx="10"/>
          </p:nvPr>
        </p:nvSpPr>
        <p:spPr/>
        <p:txBody>
          <a:bodyPr/>
          <a:lstStyle/>
          <a:p>
            <a:fld id="{48A87A34-81AB-432B-8DAE-1953F412C126}" type="datetimeFigureOut">
              <a:rPr lang="en-US" dirty="0"/>
              <a:t>7/19/2021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dirty="0"/>
              <a:t>‹Nº›</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s-ES"/>
              <a:t>Haga clic para modificar el estilo de título del patrón</a:t>
            </a:r>
            <a:endParaRPr lang="en-US"/>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1141410" y="3073397"/>
            <a:ext cx="4878391" cy="2717801"/>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6172200" y="3073397"/>
            <a:ext cx="4875210" cy="2717801"/>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7" name="Date Placeholder 6"/>
          <p:cNvSpPr>
            <a:spLocks noGrp="1"/>
          </p:cNvSpPr>
          <p:nvPr>
            <p:ph type="dt" sz="half" idx="10"/>
          </p:nvPr>
        </p:nvSpPr>
        <p:spPr/>
        <p:txBody>
          <a:bodyPr/>
          <a:lstStyle/>
          <a:p>
            <a:fld id="{48A87A34-81AB-432B-8DAE-1953F412C126}" type="datetimeFigureOut">
              <a:rPr lang="en-US" dirty="0"/>
              <a:t>7/19/2021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D22F896-40B5-4ADD-8801-0D06FADFA095}" type="slidenum">
              <a:rPr lang="en-US" dirty="0"/>
              <a:t>‹Nº›</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a:p>
        </p:txBody>
      </p:sp>
      <p:sp>
        <p:nvSpPr>
          <p:cNvPr id="3" name="Date Placeholder 2"/>
          <p:cNvSpPr>
            <a:spLocks noGrp="1"/>
          </p:cNvSpPr>
          <p:nvPr>
            <p:ph type="dt" sz="half" idx="10"/>
          </p:nvPr>
        </p:nvSpPr>
        <p:spPr/>
        <p:txBody>
          <a:bodyPr/>
          <a:lstStyle/>
          <a:p>
            <a:fld id="{48A87A34-81AB-432B-8DAE-1953F412C126}" type="datetimeFigureOut">
              <a:rPr lang="en-US" dirty="0"/>
              <a:t>7/19/2021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D22F896-40B5-4ADD-8801-0D06FADFA095}" type="slidenum">
              <a:rPr lang="en-US" dirty="0"/>
              <a:t>‹Nº›</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7/19/2021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D22F896-40B5-4ADD-8801-0D06FADFA095}" type="slidenum">
              <a:rPr lang="en-US" dirty="0"/>
              <a:t>‹Nº›</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s-ES"/>
              <a:t>Haga clic para modificar el estilo de título del patrón</a:t>
            </a:r>
            <a:endParaRPr lang="en-US"/>
          </a:p>
        </p:txBody>
      </p:sp>
      <p:sp>
        <p:nvSpPr>
          <p:cNvPr id="3" name="Content Placeholder 2"/>
          <p:cNvSpPr>
            <a:spLocks noGrp="1"/>
          </p:cNvSpPr>
          <p:nvPr>
            <p:ph idx="1"/>
          </p:nvPr>
        </p:nvSpPr>
        <p:spPr>
          <a:xfrm>
            <a:off x="5156200" y="592666"/>
            <a:ext cx="5891209" cy="5198534"/>
          </a:xfrm>
        </p:spPr>
        <p:txBody>
          <a:bodyPr anchor="ct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48A87A34-81AB-432B-8DAE-1953F412C126}" type="datetimeFigureOut">
              <a:rPr lang="en-US" dirty="0"/>
              <a:t>7/19/2021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dirty="0"/>
              <a:t>‹Nº›</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s-ES"/>
              <a:t>Haga clic para modificar el estilo de título del patrón</a:t>
            </a:r>
            <a:endParaRPr lang="en-US"/>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48A87A34-81AB-432B-8DAE-1953F412C126}" type="datetimeFigureOut">
              <a:rPr lang="en-US" dirty="0"/>
              <a:t>7/19/2021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dirty="0"/>
              <a:t>‹Nº›</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7/19/2021</a:t>
            </a:fld>
            <a:endParaRPr lang="en-US"/>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‹Nº›</a:t>
            </a:fld>
            <a:endParaRPr lang="en-US"/>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comments" Target="../comments/comment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comments" Target="../comments/comment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comments" Target="../comments/comment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comments" Target="../comments/comment8.xm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customXml" Target="../ink/ink7.xml"/><Relationship Id="rId3" Type="http://schemas.openxmlformats.org/officeDocument/2006/relationships/image" Target="../media/image2.png"/><Relationship Id="rId7" Type="http://schemas.openxmlformats.org/officeDocument/2006/relationships/customXml" Target="../ink/ink2.xml"/><Relationship Id="rId12" Type="http://schemas.openxmlformats.org/officeDocument/2006/relationships/customXml" Target="../ink/ink6.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130.png"/><Relationship Id="rId11" Type="http://schemas.openxmlformats.org/officeDocument/2006/relationships/customXml" Target="../ink/ink5.xml"/><Relationship Id="rId5" Type="http://schemas.openxmlformats.org/officeDocument/2006/relationships/customXml" Target="../ink/ink1.xml"/><Relationship Id="rId10" Type="http://schemas.openxmlformats.org/officeDocument/2006/relationships/customXml" Target="../ink/ink4.xml"/><Relationship Id="rId4" Type="http://schemas.openxmlformats.org/officeDocument/2006/relationships/image" Target="../media/image13.png"/><Relationship Id="rId9" Type="http://schemas.openxmlformats.org/officeDocument/2006/relationships/customXml" Target="../ink/ink3.xml"/><Relationship Id="rId14" Type="http://schemas.openxmlformats.org/officeDocument/2006/relationships/comments" Target="../comments/comment9.xml"/></Relationships>
</file>

<file path=ppt/slides/_rels/slide16.xml.rels><?xml version="1.0" encoding="UTF-8" standalone="yes"?>
<Relationships xmlns="http://schemas.openxmlformats.org/package/2006/relationships"><Relationship Id="rId3" Type="http://schemas.openxmlformats.org/officeDocument/2006/relationships/customXml" Target="../ink/ink8.xml"/><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comments" Target="../comments/comment10.xml"/><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comments" Target="../comments/comment11.xml"/><Relationship Id="rId5" Type="http://schemas.openxmlformats.org/officeDocument/2006/relationships/image" Target="../media/image18.png"/><Relationship Id="rId4" Type="http://schemas.openxmlformats.org/officeDocument/2006/relationships/customXml" Target="../ink/ink9.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comments" Target="../comments/comment12.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customXml" Target="../ink/ink10.xml"/><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8" Type="http://schemas.openxmlformats.org/officeDocument/2006/relationships/customXml" Target="../ink/ink12.xml"/><Relationship Id="rId13" Type="http://schemas.openxmlformats.org/officeDocument/2006/relationships/image" Target="../media/image26.png"/><Relationship Id="rId3" Type="http://schemas.openxmlformats.org/officeDocument/2006/relationships/image" Target="../media/image2.png"/><Relationship Id="rId7" Type="http://schemas.openxmlformats.org/officeDocument/2006/relationships/image" Target="../media/image23.png"/><Relationship Id="rId12" Type="http://schemas.openxmlformats.org/officeDocument/2006/relationships/customXml" Target="../ink/ink14.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customXml" Target="../ink/ink11.xml"/><Relationship Id="rId11" Type="http://schemas.openxmlformats.org/officeDocument/2006/relationships/image" Target="../media/image25.png"/><Relationship Id="rId5" Type="http://schemas.openxmlformats.org/officeDocument/2006/relationships/image" Target="../media/image19.png"/><Relationship Id="rId10" Type="http://schemas.openxmlformats.org/officeDocument/2006/relationships/customXml" Target="../ink/ink13.xml"/><Relationship Id="rId4" Type="http://schemas.openxmlformats.org/officeDocument/2006/relationships/image" Target="../media/image20.png"/><Relationship Id="rId9" Type="http://schemas.openxmlformats.org/officeDocument/2006/relationships/image" Target="../media/image24.png"/><Relationship Id="rId14" Type="http://schemas.openxmlformats.org/officeDocument/2006/relationships/comments" Target="../comments/commen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comments" Target="../comments/comment14.xml"/><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8" Type="http://schemas.openxmlformats.org/officeDocument/2006/relationships/customXml" Target="../ink/ink16.xml"/><Relationship Id="rId3" Type="http://schemas.openxmlformats.org/officeDocument/2006/relationships/image" Target="../media/image2.png"/><Relationship Id="rId7" Type="http://schemas.openxmlformats.org/officeDocument/2006/relationships/image" Target="../media/image29.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customXml" Target="../ink/ink15.xml"/><Relationship Id="rId5" Type="http://schemas.openxmlformats.org/officeDocument/2006/relationships/image" Target="../media/image19.png"/><Relationship Id="rId10" Type="http://schemas.openxmlformats.org/officeDocument/2006/relationships/comments" Target="../comments/comment15.xml"/><Relationship Id="rId4" Type="http://schemas.openxmlformats.org/officeDocument/2006/relationships/image" Target="../media/image27.png"/><Relationship Id="rId9" Type="http://schemas.openxmlformats.org/officeDocument/2006/relationships/image" Target="../media/image30.png"/></Relationships>
</file>

<file path=ppt/slides/_rels/slide22.xml.rels><?xml version="1.0" encoding="UTF-8" standalone="yes"?>
<Relationships xmlns="http://schemas.openxmlformats.org/package/2006/relationships"><Relationship Id="rId3" Type="http://schemas.openxmlformats.org/officeDocument/2006/relationships/comments" Target="../comments/comment16.xml"/><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comments" Target="../comments/comment17.xml"/></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comments" Target="../comments/comment18.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customXml" Target="../ink/ink17.xml"/><Relationship Id="rId4" Type="http://schemas.openxmlformats.org/officeDocument/2006/relationships/image" Target="../media/image19.pn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comments" Target="../comments/comment19.xml"/><Relationship Id="rId4" Type="http://schemas.openxmlformats.org/officeDocument/2006/relationships/image" Target="../media/image35.png"/></Relationships>
</file>

<file path=ppt/slides/_rels/slide26.xml.rels><?xml version="1.0" encoding="UTF-8" standalone="yes"?>
<Relationships xmlns="http://schemas.openxmlformats.org/package/2006/relationships"><Relationship Id="rId3" Type="http://schemas.openxmlformats.org/officeDocument/2006/relationships/customXml" Target="../ink/ink18.xml"/><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5.png"/><Relationship Id="rId1" Type="http://schemas.openxmlformats.org/officeDocument/2006/relationships/slideLayout" Target="../slideLayouts/slideLayout2.xml"/><Relationship Id="rId5" Type="http://schemas.openxmlformats.org/officeDocument/2006/relationships/comments" Target="../comments/comment20.xml"/><Relationship Id="rId4" Type="http://schemas.openxmlformats.org/officeDocument/2006/relationships/image" Target="../media/image38.png"/></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comments" Target="../comments/comment21.xml"/></Relationships>
</file>

<file path=ppt/slides/_rels/slide29.xml.rels><?xml version="1.0" encoding="UTF-8" standalone="yes"?>
<Relationships xmlns="http://schemas.openxmlformats.org/package/2006/relationships"><Relationship Id="rId3" Type="http://schemas.openxmlformats.org/officeDocument/2006/relationships/comments" Target="../comments/comment22.xml"/><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8.sv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customXml" Target="../ink/ink19.xml"/><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32.xml.rels><?xml version="1.0" encoding="UTF-8" standalone="yes"?>
<Relationships xmlns="http://schemas.openxmlformats.org/package/2006/relationships"><Relationship Id="rId3" Type="http://schemas.openxmlformats.org/officeDocument/2006/relationships/customXml" Target="../ink/ink20.xml"/><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33.xml.rels><?xml version="1.0" encoding="UTF-8" standalone="yes"?>
<Relationships xmlns="http://schemas.openxmlformats.org/package/2006/relationships"><Relationship Id="rId3" Type="http://schemas.openxmlformats.org/officeDocument/2006/relationships/customXml" Target="../ink/ink21.xml"/><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34.xml.rels><?xml version="1.0" encoding="UTF-8" standalone="yes"?>
<Relationships xmlns="http://schemas.openxmlformats.org/package/2006/relationships"><Relationship Id="rId3" Type="http://schemas.openxmlformats.org/officeDocument/2006/relationships/customXml" Target="../ink/ink22.xml"/><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comments" Target="../comments/comment23.xml"/></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comments" Target="../comments/comment24.xml"/><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comments" Target="../comments/comment1.xml"/><Relationship Id="rId5" Type="http://schemas.openxmlformats.org/officeDocument/2006/relationships/image" Target="../media/image10.png"/><Relationship Id="rId4" Type="http://schemas.openxmlformats.org/officeDocument/2006/relationships/image" Target="../media/image9.gif"/></Relationships>
</file>

<file path=ppt/slides/_rels/slide40.xml.rels><?xml version="1.0" encoding="UTF-8" standalone="yes"?>
<Relationships xmlns="http://schemas.openxmlformats.org/package/2006/relationships"><Relationship Id="rId3" Type="http://schemas.openxmlformats.org/officeDocument/2006/relationships/customXml" Target="../ink/ink23.xml"/><Relationship Id="rId2" Type="http://schemas.openxmlformats.org/officeDocument/2006/relationships/image" Target="../media/image45.pn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41.xml.rels><?xml version="1.0" encoding="UTF-8" standalone="yes"?>
<Relationships xmlns="http://schemas.openxmlformats.org/package/2006/relationships"><Relationship Id="rId3" Type="http://schemas.openxmlformats.org/officeDocument/2006/relationships/customXml" Target="../ink/ink24.xml"/><Relationship Id="rId2" Type="http://schemas.openxmlformats.org/officeDocument/2006/relationships/image" Target="../media/image45.png"/><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42.xml.rels><?xml version="1.0" encoding="UTF-8" standalone="yes"?>
<Relationships xmlns="http://schemas.openxmlformats.org/package/2006/relationships"><Relationship Id="rId3" Type="http://schemas.openxmlformats.org/officeDocument/2006/relationships/customXml" Target="../ink/ink25.xml"/><Relationship Id="rId2" Type="http://schemas.openxmlformats.org/officeDocument/2006/relationships/image" Target="../media/image45.png"/><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43.xml.rels><?xml version="1.0" encoding="UTF-8" standalone="yes"?>
<Relationships xmlns="http://schemas.openxmlformats.org/package/2006/relationships"><Relationship Id="rId3" Type="http://schemas.openxmlformats.org/officeDocument/2006/relationships/customXml" Target="../ink/ink26.xml"/><Relationship Id="rId2" Type="http://schemas.openxmlformats.org/officeDocument/2006/relationships/image" Target="../media/image45.png"/><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44.xml.rels><?xml version="1.0" encoding="UTF-8" standalone="yes"?>
<Relationships xmlns="http://schemas.openxmlformats.org/package/2006/relationships"><Relationship Id="rId3" Type="http://schemas.openxmlformats.org/officeDocument/2006/relationships/customXml" Target="../ink/ink27.xml"/><Relationship Id="rId2" Type="http://schemas.openxmlformats.org/officeDocument/2006/relationships/image" Target="../media/image45.png"/><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4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comments" Target="../comments/comment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comments" Target="../comments/commen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comments" Target="../comments/comment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B583C64-2BA9-47BB-B3EA-BD83F892501C}"/>
              </a:ext>
            </a:extLst>
          </p:cNvPr>
          <p:cNvSpPr>
            <a:spLocks noGrp="1"/>
          </p:cNvSpPr>
          <p:nvPr>
            <p:ph type="ctrTitle"/>
          </p:nvPr>
        </p:nvSpPr>
        <p:spPr>
          <a:xfrm>
            <a:off x="2684807" y="1214438"/>
            <a:ext cx="4656898" cy="2387600"/>
          </a:xfrm>
        </p:spPr>
        <p:txBody>
          <a:bodyPr>
            <a:normAutofit/>
          </a:bodyPr>
          <a:lstStyle/>
          <a:p>
            <a:r>
              <a:rPr lang="es-AR" sz="10000" dirty="0"/>
              <a:t>DVB-S</a:t>
            </a:r>
          </a:p>
        </p:txBody>
      </p:sp>
      <p:sp>
        <p:nvSpPr>
          <p:cNvPr id="3" name="Subtítulo 2">
            <a:extLst>
              <a:ext uri="{FF2B5EF4-FFF2-40B4-BE49-F238E27FC236}">
                <a16:creationId xmlns:a16="http://schemas.microsoft.com/office/drawing/2014/main" id="{F72AC71A-28FD-4715-89F4-FFA399B0D386}"/>
              </a:ext>
            </a:extLst>
          </p:cNvPr>
          <p:cNvSpPr>
            <a:spLocks noGrp="1"/>
          </p:cNvSpPr>
          <p:nvPr>
            <p:ph type="subTitle" idx="1"/>
          </p:nvPr>
        </p:nvSpPr>
        <p:spPr>
          <a:xfrm>
            <a:off x="2684807" y="3602038"/>
            <a:ext cx="5278756" cy="1655762"/>
          </a:xfrm>
        </p:spPr>
        <p:txBody>
          <a:bodyPr/>
          <a:lstStyle/>
          <a:p>
            <a:r>
              <a:rPr lang="es-AR" dirty="0"/>
              <a:t>DIGITAL VIDEO Broadcasting </a:t>
            </a:r>
            <a:r>
              <a:rPr lang="es-AR" dirty="0" err="1"/>
              <a:t>by</a:t>
            </a:r>
            <a:r>
              <a:rPr lang="es-AR" dirty="0"/>
              <a:t> </a:t>
            </a:r>
            <a:r>
              <a:rPr lang="es-AR" dirty="0" err="1"/>
              <a:t>satellite</a:t>
            </a:r>
            <a:endParaRPr lang="es-AR" dirty="0"/>
          </a:p>
        </p:txBody>
      </p:sp>
    </p:spTree>
    <p:extLst>
      <p:ext uri="{BB962C8B-B14F-4D97-AF65-F5344CB8AC3E}">
        <p14:creationId xmlns:p14="http://schemas.microsoft.com/office/powerpoint/2010/main" val="23346810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27E8908-DED3-4C47-884C-90599B8FD952}"/>
              </a:ext>
            </a:extLst>
          </p:cNvPr>
          <p:cNvSpPr>
            <a:spLocks noGrp="1"/>
          </p:cNvSpPr>
          <p:nvPr>
            <p:ph type="title"/>
          </p:nvPr>
        </p:nvSpPr>
        <p:spPr/>
        <p:txBody>
          <a:bodyPr/>
          <a:lstStyle/>
          <a:p>
            <a:r>
              <a:rPr lang="es-AR" dirty="0"/>
              <a:t>REED SOLOMON error protection</a:t>
            </a:r>
            <a:br>
              <a:rPr lang="es-AR" dirty="0"/>
            </a:br>
            <a:endParaRPr lang="es-AR" dirty="0"/>
          </a:p>
        </p:txBody>
      </p:sp>
      <p:sp>
        <p:nvSpPr>
          <p:cNvPr id="3" name="Marcador de contenido 2">
            <a:extLst>
              <a:ext uri="{FF2B5EF4-FFF2-40B4-BE49-F238E27FC236}">
                <a16:creationId xmlns:a16="http://schemas.microsoft.com/office/drawing/2014/main" id="{54A515BF-A35D-40AA-B781-733DFEC6570E}"/>
              </a:ext>
            </a:extLst>
          </p:cNvPr>
          <p:cNvSpPr>
            <a:spLocks noGrp="1"/>
          </p:cNvSpPr>
          <p:nvPr>
            <p:ph idx="1"/>
          </p:nvPr>
        </p:nvSpPr>
        <p:spPr>
          <a:xfrm>
            <a:off x="1031054" y="2235661"/>
            <a:ext cx="9389954" cy="4138864"/>
          </a:xfrm>
        </p:spPr>
        <p:txBody>
          <a:bodyPr/>
          <a:lstStyle/>
          <a:p>
            <a:pPr marL="0" indent="0">
              <a:buNone/>
            </a:pPr>
            <a:r>
              <a:rPr lang="es-AR" dirty="0"/>
              <a:t>La información se arma en paquetes de x longitud y son enviados con un </a:t>
            </a:r>
            <a:r>
              <a:rPr lang="es-AR" dirty="0" err="1"/>
              <a:t>checksum</a:t>
            </a:r>
            <a:r>
              <a:rPr lang="es-AR" dirty="0"/>
              <a:t> especial. </a:t>
            </a:r>
          </a:p>
          <a:p>
            <a:pPr marL="0" indent="0">
              <a:buNone/>
            </a:pPr>
            <a:endParaRPr lang="es-AR" dirty="0"/>
          </a:p>
          <a:p>
            <a:pPr marL="0" indent="0">
              <a:buNone/>
            </a:pPr>
            <a:r>
              <a:rPr lang="es-AR" dirty="0" err="1"/>
              <a:t>Checksum</a:t>
            </a:r>
            <a:r>
              <a:rPr lang="es-AR" dirty="0"/>
              <a:t>: permite detectar errores y corregir algunos.</a:t>
            </a:r>
          </a:p>
          <a:p>
            <a:pPr marL="0" indent="0">
              <a:buNone/>
            </a:pPr>
            <a:endParaRPr lang="es-AR" dirty="0"/>
          </a:p>
        </p:txBody>
      </p:sp>
    </p:spTree>
    <p:extLst>
      <p:ext uri="{BB962C8B-B14F-4D97-AF65-F5344CB8AC3E}">
        <p14:creationId xmlns:p14="http://schemas.microsoft.com/office/powerpoint/2010/main" val="16469925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6DCA3A87-CDD0-437B-BB23-EF5FCD36B194}"/>
              </a:ext>
            </a:extLst>
          </p:cNvPr>
          <p:cNvSpPr txBox="1"/>
          <p:nvPr/>
        </p:nvSpPr>
        <p:spPr>
          <a:xfrm>
            <a:off x="1347536" y="2641107"/>
            <a:ext cx="8373979" cy="1015663"/>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marL="0" indent="0">
              <a:buNone/>
            </a:pPr>
            <a:r>
              <a:rPr lang="es-AR" sz="2000" dirty="0"/>
              <a:t>Velocidad Neta (reed-</a:t>
            </a:r>
            <a:r>
              <a:rPr lang="es-AR" sz="2000" dirty="0" err="1"/>
              <a:t>solomon</a:t>
            </a:r>
            <a:r>
              <a:rPr lang="es-AR" sz="2000" dirty="0"/>
              <a:t>)= Velocidad de transmisión * 188/204 </a:t>
            </a:r>
          </a:p>
          <a:p>
            <a:pPr marL="0" indent="0">
              <a:buNone/>
            </a:pPr>
            <a:r>
              <a:rPr lang="es-AR" sz="2000" dirty="0"/>
              <a:t>				 		      = 55 Mbit/s * 188/204</a:t>
            </a:r>
          </a:p>
          <a:p>
            <a:pPr marL="0" indent="0">
              <a:buNone/>
            </a:pPr>
            <a:r>
              <a:rPr lang="es-AR" sz="2000" dirty="0"/>
              <a:t>				 		      = 50,69 Mbit/s </a:t>
            </a:r>
          </a:p>
        </p:txBody>
      </p:sp>
      <p:sp>
        <p:nvSpPr>
          <p:cNvPr id="5" name="CuadroTexto 4">
            <a:extLst>
              <a:ext uri="{FF2B5EF4-FFF2-40B4-BE49-F238E27FC236}">
                <a16:creationId xmlns:a16="http://schemas.microsoft.com/office/drawing/2014/main" id="{6062DDF2-EC8D-46A3-AE6D-728BC8F266F4}"/>
              </a:ext>
            </a:extLst>
          </p:cNvPr>
          <p:cNvSpPr txBox="1"/>
          <p:nvPr/>
        </p:nvSpPr>
        <p:spPr>
          <a:xfrm>
            <a:off x="1347536" y="425116"/>
            <a:ext cx="10475496" cy="2031325"/>
          </a:xfrm>
          <a:prstGeom prst="rect">
            <a:avLst/>
          </a:prstGeom>
          <a:noFill/>
        </p:spPr>
        <p:txBody>
          <a:bodyPr wrap="square" rtlCol="0">
            <a:spAutoFit/>
          </a:bodyPr>
          <a:lstStyle/>
          <a:p>
            <a:r>
              <a:rPr lang="es-AR" dirty="0"/>
              <a:t>MPEG-2 tiene un largo de 188 bytes.</a:t>
            </a:r>
          </a:p>
          <a:p>
            <a:endParaRPr lang="es-AR" dirty="0"/>
          </a:p>
          <a:p>
            <a:r>
              <a:rPr lang="es-AR" dirty="0"/>
              <a:t>Se agregan los 16 bytes del reed Solomon forward error correction y forman un paquete de 204 bytes.</a:t>
            </a:r>
          </a:p>
          <a:p>
            <a:endParaRPr lang="es-AR" dirty="0"/>
          </a:p>
          <a:p>
            <a:r>
              <a:rPr lang="es-AR" dirty="0"/>
              <a:t>Puede corregir hasta 8 errores.</a:t>
            </a:r>
          </a:p>
          <a:p>
            <a:endParaRPr lang="es-AR" dirty="0"/>
          </a:p>
          <a:p>
            <a:r>
              <a:rPr lang="es-AR" dirty="0"/>
              <a:t>Reduce la velocidad de transmisión: </a:t>
            </a:r>
          </a:p>
        </p:txBody>
      </p:sp>
      <p:sp>
        <p:nvSpPr>
          <p:cNvPr id="6" name="CuadroTexto 5">
            <a:extLst>
              <a:ext uri="{FF2B5EF4-FFF2-40B4-BE49-F238E27FC236}">
                <a16:creationId xmlns:a16="http://schemas.microsoft.com/office/drawing/2014/main" id="{220EE671-AD36-406E-8964-2EE071F148B6}"/>
              </a:ext>
            </a:extLst>
          </p:cNvPr>
          <p:cNvSpPr txBox="1"/>
          <p:nvPr/>
        </p:nvSpPr>
        <p:spPr>
          <a:xfrm>
            <a:off x="1299410" y="4017184"/>
            <a:ext cx="9593180" cy="1200329"/>
          </a:xfrm>
          <a:prstGeom prst="rect">
            <a:avLst/>
          </a:prstGeom>
          <a:noFill/>
        </p:spPr>
        <p:txBody>
          <a:bodyPr wrap="square" rtlCol="0">
            <a:spAutoFit/>
          </a:bodyPr>
          <a:lstStyle/>
          <a:p>
            <a:r>
              <a:rPr lang="es-AR" dirty="0"/>
              <a:t>Esto puede no ser suficiente para la transmisión satelital, por lo que se inserta una protección de codificación convolucional.</a:t>
            </a:r>
          </a:p>
          <a:p>
            <a:endParaRPr lang="es-AR" dirty="0"/>
          </a:p>
          <a:p>
            <a:endParaRPr lang="es-AR" dirty="0"/>
          </a:p>
        </p:txBody>
      </p:sp>
    </p:spTree>
    <p:extLst>
      <p:ext uri="{BB962C8B-B14F-4D97-AF65-F5344CB8AC3E}">
        <p14:creationId xmlns:p14="http://schemas.microsoft.com/office/powerpoint/2010/main" val="33072591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9A6E78DB-13FE-4D4E-AB70-7AFC9D3E856C}"/>
              </a:ext>
            </a:extLst>
          </p:cNvPr>
          <p:cNvSpPr>
            <a:spLocks noGrp="1"/>
          </p:cNvSpPr>
          <p:nvPr>
            <p:ph idx="1"/>
          </p:nvPr>
        </p:nvSpPr>
        <p:spPr>
          <a:xfrm>
            <a:off x="1314833" y="725214"/>
            <a:ext cx="9905999" cy="4745419"/>
          </a:xfrm>
        </p:spPr>
        <p:txBody>
          <a:bodyPr>
            <a:normAutofit fontScale="92500" lnSpcReduction="20000"/>
          </a:bodyPr>
          <a:lstStyle/>
          <a:p>
            <a:pPr marL="0" indent="0">
              <a:buNone/>
            </a:pPr>
            <a:r>
              <a:rPr lang="es-AR" sz="3900" dirty="0" err="1"/>
              <a:t>Trelling</a:t>
            </a:r>
            <a:endParaRPr lang="es-AR" sz="3900" dirty="0"/>
          </a:p>
          <a:p>
            <a:pPr marL="0" indent="0">
              <a:buNone/>
            </a:pPr>
            <a:endParaRPr lang="es-AR" sz="3600" dirty="0"/>
          </a:p>
          <a:p>
            <a:pPr marL="0" indent="0">
              <a:buNone/>
            </a:pPr>
            <a:r>
              <a:rPr lang="es-AR" dirty="0"/>
              <a:t>Se agregan bits en función al </a:t>
            </a:r>
            <a:r>
              <a:rPr lang="es-AR" dirty="0" err="1"/>
              <a:t>code</a:t>
            </a:r>
            <a:r>
              <a:rPr lang="es-AR" dirty="0"/>
              <a:t> </a:t>
            </a:r>
            <a:r>
              <a:rPr lang="es-AR" dirty="0" err="1"/>
              <a:t>rate</a:t>
            </a:r>
            <a:r>
              <a:rPr lang="es-AR" dirty="0"/>
              <a:t>.</a:t>
            </a:r>
          </a:p>
          <a:p>
            <a:pPr marL="0" indent="0">
              <a:buNone/>
            </a:pPr>
            <a:endParaRPr lang="es-AR" dirty="0"/>
          </a:p>
          <a:p>
            <a:pPr marL="0" indent="0">
              <a:buNone/>
            </a:pPr>
            <a:endParaRPr lang="es-AR" dirty="0"/>
          </a:p>
          <a:p>
            <a:pPr marL="0" indent="0">
              <a:buNone/>
            </a:pPr>
            <a:endParaRPr lang="es-AR" dirty="0"/>
          </a:p>
          <a:p>
            <a:pPr marL="0" indent="0">
              <a:buNone/>
            </a:pPr>
            <a:r>
              <a:rPr lang="es-AR" dirty="0"/>
              <a:t>Menor taza de código = mayor protección frente a errores</a:t>
            </a:r>
          </a:p>
          <a:p>
            <a:pPr marL="0" indent="0">
              <a:buNone/>
            </a:pPr>
            <a:endParaRPr lang="es-AR" dirty="0"/>
          </a:p>
          <a:p>
            <a:pPr marL="0" indent="0">
              <a:buNone/>
            </a:pPr>
            <a:r>
              <a:rPr lang="es-AR" dirty="0"/>
              <a:t>         Sacrifico la velocidad de transmisión </a:t>
            </a:r>
          </a:p>
        </p:txBody>
      </p:sp>
      <p:sp>
        <p:nvSpPr>
          <p:cNvPr id="4" name="Marcador de contenido 2">
            <a:extLst>
              <a:ext uri="{FF2B5EF4-FFF2-40B4-BE49-F238E27FC236}">
                <a16:creationId xmlns:a16="http://schemas.microsoft.com/office/drawing/2014/main" id="{64768D85-A110-4552-BF51-7FEFD6440261}"/>
              </a:ext>
            </a:extLst>
          </p:cNvPr>
          <p:cNvSpPr txBox="1">
            <a:spLocks/>
          </p:cNvSpPr>
          <p:nvPr/>
        </p:nvSpPr>
        <p:spPr>
          <a:xfrm>
            <a:off x="1314833" y="2835442"/>
            <a:ext cx="8373979" cy="593558"/>
          </a:xfrm>
          <a:prstGeom prst="rect">
            <a:avLst/>
          </a:prstGeom>
        </p:spPr>
        <p:style>
          <a:lnRef idx="1">
            <a:schemeClr val="accent6"/>
          </a:lnRef>
          <a:fillRef idx="2">
            <a:schemeClr val="accent6"/>
          </a:fillRef>
          <a:effectRef idx="1">
            <a:schemeClr val="accent6"/>
          </a:effectRef>
          <a:fontRef idx="minor">
            <a:schemeClr val="dk1"/>
          </a:fontRef>
        </p:style>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dk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dk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dk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dk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dk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dk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dk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dk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dk1"/>
                </a:solidFill>
                <a:latin typeface="+mn-lt"/>
                <a:ea typeface="+mn-ea"/>
                <a:cs typeface="+mn-cs"/>
              </a:defRPr>
            </a:lvl9pPr>
          </a:lstStyle>
          <a:p>
            <a:pPr marL="0" indent="0">
              <a:buFont typeface="Arial" panose="020B0604020202020204" pitchFamily="34" charset="0"/>
              <a:buNone/>
            </a:pPr>
            <a:r>
              <a:rPr lang="es-AR" sz="2000"/>
              <a:t>Code_rate = input_data_rate / output_data_rate</a:t>
            </a:r>
          </a:p>
        </p:txBody>
      </p:sp>
      <p:sp>
        <p:nvSpPr>
          <p:cNvPr id="5" name="Flecha: a la derecha 4">
            <a:extLst>
              <a:ext uri="{FF2B5EF4-FFF2-40B4-BE49-F238E27FC236}">
                <a16:creationId xmlns:a16="http://schemas.microsoft.com/office/drawing/2014/main" id="{1578449E-1891-4127-9B38-63122AC35036}"/>
              </a:ext>
            </a:extLst>
          </p:cNvPr>
          <p:cNvSpPr/>
          <p:nvPr/>
        </p:nvSpPr>
        <p:spPr>
          <a:xfrm rot="16200000" flipH="1">
            <a:off x="3774869" y="4423203"/>
            <a:ext cx="593559" cy="338554"/>
          </a:xfrm>
          <a:prstGeom prst="rightArrow">
            <a:avLst>
              <a:gd name="adj1" fmla="val 39375"/>
              <a:gd name="adj2" fmla="val 60624"/>
            </a:avLst>
          </a:prstGeom>
          <a:solidFill>
            <a:srgbClr val="002060"/>
          </a:solidFill>
          <a:ln>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Tree>
    <p:extLst>
      <p:ext uri="{BB962C8B-B14F-4D97-AF65-F5344CB8AC3E}">
        <p14:creationId xmlns:p14="http://schemas.microsoft.com/office/powerpoint/2010/main" val="36273889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A07FCC75-7F8D-4653-A054-C1821E6F1B3E}"/>
              </a:ext>
            </a:extLst>
          </p:cNvPr>
          <p:cNvSpPr>
            <a:spLocks noGrp="1"/>
          </p:cNvSpPr>
          <p:nvPr>
            <p:ph idx="1"/>
          </p:nvPr>
        </p:nvSpPr>
        <p:spPr>
          <a:xfrm>
            <a:off x="1286344" y="861567"/>
            <a:ext cx="9905999" cy="4877081"/>
          </a:xfrm>
        </p:spPr>
        <p:txBody>
          <a:bodyPr>
            <a:normAutofit/>
          </a:bodyPr>
          <a:lstStyle/>
          <a:p>
            <a:pPr marL="0" indent="0">
              <a:buNone/>
            </a:pPr>
            <a:r>
              <a:rPr lang="es-AR" dirty="0"/>
              <a:t>La tasa de código se puede seleccionar dentro del rango de ½ ¾  2/3 … 7/8</a:t>
            </a:r>
          </a:p>
          <a:p>
            <a:r>
              <a:rPr lang="es-AR" dirty="0"/>
              <a:t>Si es ½ la protección es máxima y la tasa de datos es mínima.</a:t>
            </a:r>
          </a:p>
          <a:p>
            <a:r>
              <a:rPr lang="es-AR" dirty="0"/>
              <a:t>Si es 7/8 la protección es mínima y la velocidad de datos disponible es máxima.</a:t>
            </a:r>
          </a:p>
          <a:p>
            <a:pPr marL="0" indent="0">
              <a:buNone/>
            </a:pPr>
            <a:endParaRPr lang="es-AR" dirty="0"/>
          </a:p>
          <a:p>
            <a:pPr marL="0" indent="0">
              <a:buNone/>
            </a:pPr>
            <a:r>
              <a:rPr lang="es-AR" dirty="0"/>
              <a:t>Una buena opción es la tasa de código ¾ :</a:t>
            </a:r>
          </a:p>
          <a:p>
            <a:pPr marL="0" indent="0">
              <a:buNone/>
            </a:pPr>
            <a:r>
              <a:rPr lang="es-AR" dirty="0"/>
              <a:t>  </a:t>
            </a:r>
          </a:p>
        </p:txBody>
      </p:sp>
      <p:sp>
        <p:nvSpPr>
          <p:cNvPr id="4" name="CuadroTexto 3">
            <a:extLst>
              <a:ext uri="{FF2B5EF4-FFF2-40B4-BE49-F238E27FC236}">
                <a16:creationId xmlns:a16="http://schemas.microsoft.com/office/drawing/2014/main" id="{6AA9AF21-3FCE-4867-92E2-8E8263B80119}"/>
              </a:ext>
            </a:extLst>
          </p:cNvPr>
          <p:cNvSpPr txBox="1"/>
          <p:nvPr/>
        </p:nvSpPr>
        <p:spPr>
          <a:xfrm>
            <a:off x="1844842" y="4551217"/>
            <a:ext cx="8502315" cy="923330"/>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r>
              <a:rPr lang="es-AR" dirty="0"/>
              <a:t>Velocidad Neta DVB_3/4 = </a:t>
            </a:r>
            <a:r>
              <a:rPr lang="es-AR" dirty="0" err="1"/>
              <a:t>code_rate</a:t>
            </a:r>
            <a:r>
              <a:rPr lang="es-AR" dirty="0"/>
              <a:t> * </a:t>
            </a:r>
            <a:r>
              <a:rPr lang="es-AR" dirty="0" err="1"/>
              <a:t>net_data_rate_reed_Solomon</a:t>
            </a:r>
            <a:endParaRPr lang="es-AR" dirty="0"/>
          </a:p>
          <a:p>
            <a:r>
              <a:rPr lang="es-AR" dirty="0"/>
              <a:t>					  = ¾ * 50,69 Mbit/s</a:t>
            </a:r>
          </a:p>
          <a:p>
            <a:r>
              <a:rPr lang="es-AR" dirty="0"/>
              <a:t>					  = 38,01 Mbit/s</a:t>
            </a:r>
          </a:p>
        </p:txBody>
      </p:sp>
    </p:spTree>
    <p:extLst>
      <p:ext uri="{BB962C8B-B14F-4D97-AF65-F5344CB8AC3E}">
        <p14:creationId xmlns:p14="http://schemas.microsoft.com/office/powerpoint/2010/main" val="24411158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C2E4E997-8672-4FFD-B8EC-9932A8E471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13" name="Picture 2">
            <a:extLst>
              <a:ext uri="{FF2B5EF4-FFF2-40B4-BE49-F238E27FC236}">
                <a16:creationId xmlns:a16="http://schemas.microsoft.com/office/drawing/2014/main" id="{FE6BA9E6-1D9E-4D30-B528-D49FA1342E4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2" name="Título 1">
            <a:extLst>
              <a:ext uri="{FF2B5EF4-FFF2-40B4-BE49-F238E27FC236}">
                <a16:creationId xmlns:a16="http://schemas.microsoft.com/office/drawing/2014/main" id="{E86A7EAB-F57A-44E4-9D77-8AC2AB057509}"/>
              </a:ext>
            </a:extLst>
          </p:cNvPr>
          <p:cNvSpPr>
            <a:spLocks noGrp="1"/>
          </p:cNvSpPr>
          <p:nvPr>
            <p:ph type="title"/>
          </p:nvPr>
        </p:nvSpPr>
        <p:spPr>
          <a:xfrm>
            <a:off x="1454945" y="373063"/>
            <a:ext cx="4712493" cy="1074738"/>
          </a:xfrm>
        </p:spPr>
        <p:txBody>
          <a:bodyPr>
            <a:normAutofit/>
          </a:bodyPr>
          <a:lstStyle/>
          <a:p>
            <a:r>
              <a:rPr lang="es-AR" sz="3200" dirty="0"/>
              <a:t>MODULATOR</a:t>
            </a:r>
            <a:br>
              <a:rPr lang="es-AR" sz="3200" dirty="0"/>
            </a:br>
            <a:r>
              <a:rPr lang="es-AR" sz="2000" dirty="0"/>
              <a:t>primera parte</a:t>
            </a:r>
          </a:p>
        </p:txBody>
      </p:sp>
      <p:pic>
        <p:nvPicPr>
          <p:cNvPr id="6" name="Imagen 5">
            <a:extLst>
              <a:ext uri="{FF2B5EF4-FFF2-40B4-BE49-F238E27FC236}">
                <a16:creationId xmlns:a16="http://schemas.microsoft.com/office/drawing/2014/main" id="{EFDAE474-5F5F-4020-876D-7AFD3480C966}"/>
              </a:ext>
            </a:extLst>
          </p:cNvPr>
          <p:cNvPicPr>
            <a:picLocks noChangeAspect="1"/>
          </p:cNvPicPr>
          <p:nvPr/>
        </p:nvPicPr>
        <p:blipFill>
          <a:blip r:embed="rId4"/>
          <a:stretch>
            <a:fillRect/>
          </a:stretch>
        </p:blipFill>
        <p:spPr>
          <a:xfrm>
            <a:off x="1873250" y="1668380"/>
            <a:ext cx="8422105" cy="4084720"/>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grpSp>
        <p:nvGrpSpPr>
          <p:cNvPr id="15" name="Group 14">
            <a:extLst>
              <a:ext uri="{FF2B5EF4-FFF2-40B4-BE49-F238E27FC236}">
                <a16:creationId xmlns:a16="http://schemas.microsoft.com/office/drawing/2014/main" id="{453E4DEE-E996-40F8-8635-0FF43D7348F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16" name="Rectangle 5">
              <a:extLst>
                <a:ext uri="{FF2B5EF4-FFF2-40B4-BE49-F238E27FC236}">
                  <a16:creationId xmlns:a16="http://schemas.microsoft.com/office/drawing/2014/main" id="{08BD1D3E-43CE-49EB-A424-0738950C642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7" name="Freeform 6">
              <a:extLst>
                <a:ext uri="{FF2B5EF4-FFF2-40B4-BE49-F238E27FC236}">
                  <a16:creationId xmlns:a16="http://schemas.microsoft.com/office/drawing/2014/main" id="{E9182037-E3FA-489A-95D5-29E4248420D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 name="Freeform 7">
              <a:extLst>
                <a:ext uri="{FF2B5EF4-FFF2-40B4-BE49-F238E27FC236}">
                  <a16:creationId xmlns:a16="http://schemas.microsoft.com/office/drawing/2014/main" id="{E8864E76-AD7F-4BEE-B3F6-A78FA42AEF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9" name="Freeform 8">
              <a:extLst>
                <a:ext uri="{FF2B5EF4-FFF2-40B4-BE49-F238E27FC236}">
                  <a16:creationId xmlns:a16="http://schemas.microsoft.com/office/drawing/2014/main" id="{8AD071B3-046D-4479-91FE-01E9AD7C8A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 name="Freeform 9">
              <a:extLst>
                <a:ext uri="{FF2B5EF4-FFF2-40B4-BE49-F238E27FC236}">
                  <a16:creationId xmlns:a16="http://schemas.microsoft.com/office/drawing/2014/main" id="{91D776F5-E902-4A4D-A75D-A46E063C9F3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 name="Freeform 10">
              <a:extLst>
                <a:ext uri="{FF2B5EF4-FFF2-40B4-BE49-F238E27FC236}">
                  <a16:creationId xmlns:a16="http://schemas.microsoft.com/office/drawing/2014/main" id="{EBED8F24-A998-4952-AB68-E2074F0746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 name="Freeform 11">
              <a:extLst>
                <a:ext uri="{FF2B5EF4-FFF2-40B4-BE49-F238E27FC236}">
                  <a16:creationId xmlns:a16="http://schemas.microsoft.com/office/drawing/2014/main" id="{74D7A646-8CDC-49B3-9C44-3EF38DB426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3" name="Freeform 12">
              <a:extLst>
                <a:ext uri="{FF2B5EF4-FFF2-40B4-BE49-F238E27FC236}">
                  <a16:creationId xmlns:a16="http://schemas.microsoft.com/office/drawing/2014/main" id="{D4E99D14-E4F4-419B-9AAF-8D1CEAB28A2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 name="Freeform 13">
              <a:extLst>
                <a:ext uri="{FF2B5EF4-FFF2-40B4-BE49-F238E27FC236}">
                  <a16:creationId xmlns:a16="http://schemas.microsoft.com/office/drawing/2014/main" id="{377E106C-5445-4A52-9F7E-DA17387442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5" name="Freeform 14">
              <a:extLst>
                <a:ext uri="{FF2B5EF4-FFF2-40B4-BE49-F238E27FC236}">
                  <a16:creationId xmlns:a16="http://schemas.microsoft.com/office/drawing/2014/main" id="{752BFE96-D378-4BAE-A64B-F851A34C4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6" name="Freeform 15">
              <a:extLst>
                <a:ext uri="{FF2B5EF4-FFF2-40B4-BE49-F238E27FC236}">
                  <a16:creationId xmlns:a16="http://schemas.microsoft.com/office/drawing/2014/main" id="{B88FFB19-5A5E-4078-B467-9D4ABD21BD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7" name="Line 16">
              <a:extLst>
                <a:ext uri="{FF2B5EF4-FFF2-40B4-BE49-F238E27FC236}">
                  <a16:creationId xmlns:a16="http://schemas.microsoft.com/office/drawing/2014/main" id="{11042975-3D19-4728-BCDA-D3F5CD633EDB}"/>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28" name="Freeform 17">
              <a:extLst>
                <a:ext uri="{FF2B5EF4-FFF2-40B4-BE49-F238E27FC236}">
                  <a16:creationId xmlns:a16="http://schemas.microsoft.com/office/drawing/2014/main" id="{A28972BD-D2E1-4DCA-A907-2E3B6F6066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9" name="Freeform 18">
              <a:extLst>
                <a:ext uri="{FF2B5EF4-FFF2-40B4-BE49-F238E27FC236}">
                  <a16:creationId xmlns:a16="http://schemas.microsoft.com/office/drawing/2014/main" id="{1C806824-5C2D-4747-B038-69EE4074B3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0" name="Freeform 19">
              <a:extLst>
                <a:ext uri="{FF2B5EF4-FFF2-40B4-BE49-F238E27FC236}">
                  <a16:creationId xmlns:a16="http://schemas.microsoft.com/office/drawing/2014/main" id="{3B33F710-16D7-4F48-BFCA-66C9CA2352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1" name="Freeform 20">
              <a:extLst>
                <a:ext uri="{FF2B5EF4-FFF2-40B4-BE49-F238E27FC236}">
                  <a16:creationId xmlns:a16="http://schemas.microsoft.com/office/drawing/2014/main" id="{6C8C8ED4-90FA-4E97-AAF0-D5D51E6A935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2" name="Rectangle 21">
              <a:extLst>
                <a:ext uri="{FF2B5EF4-FFF2-40B4-BE49-F238E27FC236}">
                  <a16:creationId xmlns:a16="http://schemas.microsoft.com/office/drawing/2014/main" id="{6C5EB9C1-B25F-4172-8A96-5950ECC828F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33" name="Freeform 22">
              <a:extLst>
                <a:ext uri="{FF2B5EF4-FFF2-40B4-BE49-F238E27FC236}">
                  <a16:creationId xmlns:a16="http://schemas.microsoft.com/office/drawing/2014/main" id="{097E6E8A-9373-4655-882B-21715CCE97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4" name="Freeform 23">
              <a:extLst>
                <a:ext uri="{FF2B5EF4-FFF2-40B4-BE49-F238E27FC236}">
                  <a16:creationId xmlns:a16="http://schemas.microsoft.com/office/drawing/2014/main" id="{EB8CC766-1206-4372-ACAF-8230AF4D542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5" name="Freeform 24">
              <a:extLst>
                <a:ext uri="{FF2B5EF4-FFF2-40B4-BE49-F238E27FC236}">
                  <a16:creationId xmlns:a16="http://schemas.microsoft.com/office/drawing/2014/main" id="{1C8E2511-2489-47B2-9C19-C410910DD9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6" name="Freeform 25">
              <a:extLst>
                <a:ext uri="{FF2B5EF4-FFF2-40B4-BE49-F238E27FC236}">
                  <a16:creationId xmlns:a16="http://schemas.microsoft.com/office/drawing/2014/main" id="{D7820196-0A47-47EF-832C-A688E8977D6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7" name="Freeform 26">
              <a:extLst>
                <a:ext uri="{FF2B5EF4-FFF2-40B4-BE49-F238E27FC236}">
                  <a16:creationId xmlns:a16="http://schemas.microsoft.com/office/drawing/2014/main" id="{4982E0BF-34AE-48A3-AD6B-E0F3CD05DB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8" name="Freeform 27">
              <a:extLst>
                <a:ext uri="{FF2B5EF4-FFF2-40B4-BE49-F238E27FC236}">
                  <a16:creationId xmlns:a16="http://schemas.microsoft.com/office/drawing/2014/main" id="{CD34643B-9DF2-4310-8868-48252C3393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9" name="Freeform 28">
              <a:extLst>
                <a:ext uri="{FF2B5EF4-FFF2-40B4-BE49-F238E27FC236}">
                  <a16:creationId xmlns:a16="http://schemas.microsoft.com/office/drawing/2014/main" id="{4E020C4E-AF64-44A8-B830-779541D8D54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0" name="Freeform 29">
              <a:extLst>
                <a:ext uri="{FF2B5EF4-FFF2-40B4-BE49-F238E27FC236}">
                  <a16:creationId xmlns:a16="http://schemas.microsoft.com/office/drawing/2014/main" id="{D97BC3D3-B1B3-4825-9169-BBEF1DBCF0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1" name="Freeform 30">
              <a:extLst>
                <a:ext uri="{FF2B5EF4-FFF2-40B4-BE49-F238E27FC236}">
                  <a16:creationId xmlns:a16="http://schemas.microsoft.com/office/drawing/2014/main" id="{A750DC4F-1DAF-470E-98C6-6C68DEB933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2" name="Freeform 31">
              <a:extLst>
                <a:ext uri="{FF2B5EF4-FFF2-40B4-BE49-F238E27FC236}">
                  <a16:creationId xmlns:a16="http://schemas.microsoft.com/office/drawing/2014/main" id="{2F99594A-5BBD-4E10-A818-8BE52B7D952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spTree>
    <p:extLst>
      <p:ext uri="{BB962C8B-B14F-4D97-AF65-F5344CB8AC3E}">
        <p14:creationId xmlns:p14="http://schemas.microsoft.com/office/powerpoint/2010/main" val="2040867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2E4E997-8672-4FFD-B8EC-9932A8E471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11" name="Picture 2">
            <a:extLst>
              <a:ext uri="{FF2B5EF4-FFF2-40B4-BE49-F238E27FC236}">
                <a16:creationId xmlns:a16="http://schemas.microsoft.com/office/drawing/2014/main" id="{FE6BA9E6-1D9E-4D30-B528-D49FA1342E4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2" name="Título 1">
            <a:extLst>
              <a:ext uri="{FF2B5EF4-FFF2-40B4-BE49-F238E27FC236}">
                <a16:creationId xmlns:a16="http://schemas.microsoft.com/office/drawing/2014/main" id="{E3F4E47A-57C7-4527-B4AB-A05760EB7A80}"/>
              </a:ext>
            </a:extLst>
          </p:cNvPr>
          <p:cNvSpPr>
            <a:spLocks noGrp="1"/>
          </p:cNvSpPr>
          <p:nvPr>
            <p:ph type="title"/>
          </p:nvPr>
        </p:nvSpPr>
        <p:spPr>
          <a:xfrm>
            <a:off x="1141413" y="618518"/>
            <a:ext cx="4459286" cy="1478570"/>
          </a:xfrm>
        </p:spPr>
        <p:txBody>
          <a:bodyPr>
            <a:normAutofit/>
          </a:bodyPr>
          <a:lstStyle/>
          <a:p>
            <a:r>
              <a:rPr lang="es-AR" sz="3200"/>
              <a:t>Baseband interface </a:t>
            </a:r>
            <a:br>
              <a:rPr lang="es-AR" sz="3200"/>
            </a:br>
            <a:endParaRPr lang="es-AR" sz="3200"/>
          </a:p>
        </p:txBody>
      </p:sp>
      <p:sp>
        <p:nvSpPr>
          <p:cNvPr id="3" name="Marcador de contenido 2">
            <a:extLst>
              <a:ext uri="{FF2B5EF4-FFF2-40B4-BE49-F238E27FC236}">
                <a16:creationId xmlns:a16="http://schemas.microsoft.com/office/drawing/2014/main" id="{9A0F6459-E9DB-4C4F-9B3D-8F1A6B162ED9}"/>
              </a:ext>
            </a:extLst>
          </p:cNvPr>
          <p:cNvSpPr>
            <a:spLocks noGrp="1"/>
          </p:cNvSpPr>
          <p:nvPr>
            <p:ph idx="1"/>
          </p:nvPr>
        </p:nvSpPr>
        <p:spPr>
          <a:xfrm>
            <a:off x="1116012" y="1599266"/>
            <a:ext cx="4363328" cy="3791703"/>
          </a:xfrm>
          <a:solidFill>
            <a:srgbClr val="002060"/>
          </a:solidFill>
          <a:ln w="3810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a:normAutofit/>
          </a:bodyPr>
          <a:lstStyle/>
          <a:p>
            <a:pPr marL="0" indent="0">
              <a:buNone/>
            </a:pPr>
            <a:r>
              <a:rPr lang="es-AR" sz="2000" dirty="0">
                <a:solidFill>
                  <a:schemeClr val="tx1"/>
                </a:solidFill>
              </a:rPr>
              <a:t>La señal se sincroniza con el TS de MPEG-2.</a:t>
            </a:r>
          </a:p>
          <a:p>
            <a:pPr marL="0" indent="0">
              <a:buNone/>
            </a:pPr>
            <a:r>
              <a:rPr lang="es-AR" sz="2000" dirty="0">
                <a:solidFill>
                  <a:schemeClr val="tx1"/>
                </a:solidFill>
              </a:rPr>
              <a:t>MPEG-2 consiste en un paquete de 188 bytes ( 4 bytes de cabecera, 184 de carga </a:t>
            </a:r>
            <a:r>
              <a:rPr lang="es-AR" sz="2000" dirty="0" err="1">
                <a:solidFill>
                  <a:schemeClr val="tx1"/>
                </a:solidFill>
              </a:rPr>
              <a:t>util</a:t>
            </a:r>
            <a:r>
              <a:rPr lang="es-AR" sz="2000" dirty="0">
                <a:solidFill>
                  <a:schemeClr val="tx1"/>
                </a:solidFill>
              </a:rPr>
              <a:t>), en el cual la cabecera comienza con 1 byte de sincronización, SYNC BYTE.</a:t>
            </a:r>
          </a:p>
          <a:p>
            <a:pPr marL="0" indent="0">
              <a:buNone/>
            </a:pPr>
            <a:r>
              <a:rPr lang="es-AR" sz="2000" dirty="0">
                <a:solidFill>
                  <a:schemeClr val="tx1"/>
                </a:solidFill>
              </a:rPr>
              <a:t>Aquí la señal se sincroniza con este SYNC BYTE</a:t>
            </a:r>
          </a:p>
        </p:txBody>
      </p:sp>
      <p:pic>
        <p:nvPicPr>
          <p:cNvPr id="4" name="Imagen 3">
            <a:extLst>
              <a:ext uri="{FF2B5EF4-FFF2-40B4-BE49-F238E27FC236}">
                <a16:creationId xmlns:a16="http://schemas.microsoft.com/office/drawing/2014/main" id="{6138FAAD-13C2-4C8A-BBFE-FEA3CBB2A37A}"/>
              </a:ext>
            </a:extLst>
          </p:cNvPr>
          <p:cNvPicPr>
            <a:picLocks noChangeAspect="1"/>
          </p:cNvPicPr>
          <p:nvPr/>
        </p:nvPicPr>
        <p:blipFill>
          <a:blip r:embed="rId4"/>
          <a:stretch>
            <a:fillRect/>
          </a:stretch>
        </p:blipFill>
        <p:spPr>
          <a:xfrm>
            <a:off x="5707063" y="297690"/>
            <a:ext cx="6184900" cy="2999676"/>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grpSp>
        <p:nvGrpSpPr>
          <p:cNvPr id="13" name="Group 12">
            <a:extLst>
              <a:ext uri="{FF2B5EF4-FFF2-40B4-BE49-F238E27FC236}">
                <a16:creationId xmlns:a16="http://schemas.microsoft.com/office/drawing/2014/main" id="{453E4DEE-E996-40F8-8635-0FF43D7348F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14" name="Rectangle 5">
              <a:extLst>
                <a:ext uri="{FF2B5EF4-FFF2-40B4-BE49-F238E27FC236}">
                  <a16:creationId xmlns:a16="http://schemas.microsoft.com/office/drawing/2014/main" id="{08BD1D3E-43CE-49EB-A424-0738950C642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5" name="Freeform 6">
              <a:extLst>
                <a:ext uri="{FF2B5EF4-FFF2-40B4-BE49-F238E27FC236}">
                  <a16:creationId xmlns:a16="http://schemas.microsoft.com/office/drawing/2014/main" id="{E9182037-E3FA-489A-95D5-29E4248420D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 name="Freeform 7">
              <a:extLst>
                <a:ext uri="{FF2B5EF4-FFF2-40B4-BE49-F238E27FC236}">
                  <a16:creationId xmlns:a16="http://schemas.microsoft.com/office/drawing/2014/main" id="{E8864E76-AD7F-4BEE-B3F6-A78FA42AEF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 name="Freeform 8">
              <a:extLst>
                <a:ext uri="{FF2B5EF4-FFF2-40B4-BE49-F238E27FC236}">
                  <a16:creationId xmlns:a16="http://schemas.microsoft.com/office/drawing/2014/main" id="{8AD071B3-046D-4479-91FE-01E9AD7C8A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 name="Freeform 9">
              <a:extLst>
                <a:ext uri="{FF2B5EF4-FFF2-40B4-BE49-F238E27FC236}">
                  <a16:creationId xmlns:a16="http://schemas.microsoft.com/office/drawing/2014/main" id="{91D776F5-E902-4A4D-A75D-A46E063C9F3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9" name="Freeform 10">
              <a:extLst>
                <a:ext uri="{FF2B5EF4-FFF2-40B4-BE49-F238E27FC236}">
                  <a16:creationId xmlns:a16="http://schemas.microsoft.com/office/drawing/2014/main" id="{EBED8F24-A998-4952-AB68-E2074F0746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 name="Freeform 11">
              <a:extLst>
                <a:ext uri="{FF2B5EF4-FFF2-40B4-BE49-F238E27FC236}">
                  <a16:creationId xmlns:a16="http://schemas.microsoft.com/office/drawing/2014/main" id="{74D7A646-8CDC-49B3-9C44-3EF38DB426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 name="Freeform 12">
              <a:extLst>
                <a:ext uri="{FF2B5EF4-FFF2-40B4-BE49-F238E27FC236}">
                  <a16:creationId xmlns:a16="http://schemas.microsoft.com/office/drawing/2014/main" id="{D4E99D14-E4F4-419B-9AAF-8D1CEAB28A2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 name="Freeform 13">
              <a:extLst>
                <a:ext uri="{FF2B5EF4-FFF2-40B4-BE49-F238E27FC236}">
                  <a16:creationId xmlns:a16="http://schemas.microsoft.com/office/drawing/2014/main" id="{377E106C-5445-4A52-9F7E-DA17387442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3" name="Freeform 14">
              <a:extLst>
                <a:ext uri="{FF2B5EF4-FFF2-40B4-BE49-F238E27FC236}">
                  <a16:creationId xmlns:a16="http://schemas.microsoft.com/office/drawing/2014/main" id="{752BFE96-D378-4BAE-A64B-F851A34C4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 name="Freeform 15">
              <a:extLst>
                <a:ext uri="{FF2B5EF4-FFF2-40B4-BE49-F238E27FC236}">
                  <a16:creationId xmlns:a16="http://schemas.microsoft.com/office/drawing/2014/main" id="{B88FFB19-5A5E-4078-B467-9D4ABD21BD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5" name="Line 16">
              <a:extLst>
                <a:ext uri="{FF2B5EF4-FFF2-40B4-BE49-F238E27FC236}">
                  <a16:creationId xmlns:a16="http://schemas.microsoft.com/office/drawing/2014/main" id="{11042975-3D19-4728-BCDA-D3F5CD633EDB}"/>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26" name="Freeform 17">
              <a:extLst>
                <a:ext uri="{FF2B5EF4-FFF2-40B4-BE49-F238E27FC236}">
                  <a16:creationId xmlns:a16="http://schemas.microsoft.com/office/drawing/2014/main" id="{A28972BD-D2E1-4DCA-A907-2E3B6F6066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7" name="Freeform 18">
              <a:extLst>
                <a:ext uri="{FF2B5EF4-FFF2-40B4-BE49-F238E27FC236}">
                  <a16:creationId xmlns:a16="http://schemas.microsoft.com/office/drawing/2014/main" id="{1C806824-5C2D-4747-B038-69EE4074B3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8" name="Freeform 19">
              <a:extLst>
                <a:ext uri="{FF2B5EF4-FFF2-40B4-BE49-F238E27FC236}">
                  <a16:creationId xmlns:a16="http://schemas.microsoft.com/office/drawing/2014/main" id="{3B33F710-16D7-4F48-BFCA-66C9CA2352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9" name="Freeform 20">
              <a:extLst>
                <a:ext uri="{FF2B5EF4-FFF2-40B4-BE49-F238E27FC236}">
                  <a16:creationId xmlns:a16="http://schemas.microsoft.com/office/drawing/2014/main" id="{6C8C8ED4-90FA-4E97-AAF0-D5D51E6A935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0" name="Rectangle 21">
              <a:extLst>
                <a:ext uri="{FF2B5EF4-FFF2-40B4-BE49-F238E27FC236}">
                  <a16:creationId xmlns:a16="http://schemas.microsoft.com/office/drawing/2014/main" id="{6C5EB9C1-B25F-4172-8A96-5950ECC828F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31" name="Freeform 22">
              <a:extLst>
                <a:ext uri="{FF2B5EF4-FFF2-40B4-BE49-F238E27FC236}">
                  <a16:creationId xmlns:a16="http://schemas.microsoft.com/office/drawing/2014/main" id="{097E6E8A-9373-4655-882B-21715CCE97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2" name="Freeform 23">
              <a:extLst>
                <a:ext uri="{FF2B5EF4-FFF2-40B4-BE49-F238E27FC236}">
                  <a16:creationId xmlns:a16="http://schemas.microsoft.com/office/drawing/2014/main" id="{EB8CC766-1206-4372-ACAF-8230AF4D542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3" name="Freeform 24">
              <a:extLst>
                <a:ext uri="{FF2B5EF4-FFF2-40B4-BE49-F238E27FC236}">
                  <a16:creationId xmlns:a16="http://schemas.microsoft.com/office/drawing/2014/main" id="{1C8E2511-2489-47B2-9C19-C410910DD9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4" name="Freeform 25">
              <a:extLst>
                <a:ext uri="{FF2B5EF4-FFF2-40B4-BE49-F238E27FC236}">
                  <a16:creationId xmlns:a16="http://schemas.microsoft.com/office/drawing/2014/main" id="{D7820196-0A47-47EF-832C-A688E8977D6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5" name="Freeform 26">
              <a:extLst>
                <a:ext uri="{FF2B5EF4-FFF2-40B4-BE49-F238E27FC236}">
                  <a16:creationId xmlns:a16="http://schemas.microsoft.com/office/drawing/2014/main" id="{4982E0BF-34AE-48A3-AD6B-E0F3CD05DB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6" name="Freeform 27">
              <a:extLst>
                <a:ext uri="{FF2B5EF4-FFF2-40B4-BE49-F238E27FC236}">
                  <a16:creationId xmlns:a16="http://schemas.microsoft.com/office/drawing/2014/main" id="{CD34643B-9DF2-4310-8868-48252C3393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7" name="Freeform 28">
              <a:extLst>
                <a:ext uri="{FF2B5EF4-FFF2-40B4-BE49-F238E27FC236}">
                  <a16:creationId xmlns:a16="http://schemas.microsoft.com/office/drawing/2014/main" id="{4E020C4E-AF64-44A8-B830-779541D8D54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8" name="Freeform 29">
              <a:extLst>
                <a:ext uri="{FF2B5EF4-FFF2-40B4-BE49-F238E27FC236}">
                  <a16:creationId xmlns:a16="http://schemas.microsoft.com/office/drawing/2014/main" id="{D97BC3D3-B1B3-4825-9169-BBEF1DBCF0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9" name="Freeform 30">
              <a:extLst>
                <a:ext uri="{FF2B5EF4-FFF2-40B4-BE49-F238E27FC236}">
                  <a16:creationId xmlns:a16="http://schemas.microsoft.com/office/drawing/2014/main" id="{A750DC4F-1DAF-470E-98C6-6C68DEB933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0" name="Freeform 31">
              <a:extLst>
                <a:ext uri="{FF2B5EF4-FFF2-40B4-BE49-F238E27FC236}">
                  <a16:creationId xmlns:a16="http://schemas.microsoft.com/office/drawing/2014/main" id="{2F99594A-5BBD-4E10-A818-8BE52B7D952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mc:AlternateContent xmlns:mc="http://schemas.openxmlformats.org/markup-compatibility/2006" xmlns:p14="http://schemas.microsoft.com/office/powerpoint/2010/main">
        <mc:Choice Requires="p14">
          <p:contentPart p14:bwMode="auto" r:id="rId5">
            <p14:nvContentPartPr>
              <p14:cNvPr id="10" name="Entrada de lápiz 9">
                <a:extLst>
                  <a:ext uri="{FF2B5EF4-FFF2-40B4-BE49-F238E27FC236}">
                    <a16:creationId xmlns:a16="http://schemas.microsoft.com/office/drawing/2014/main" id="{7154BBDB-33BF-4FD0-86BF-3619CF8356E1}"/>
                  </a:ext>
                </a:extLst>
              </p14:cNvPr>
              <p14:cNvContentPartPr/>
              <p14:nvPr/>
            </p14:nvContentPartPr>
            <p14:xfrm>
              <a:off x="6254066" y="1488325"/>
              <a:ext cx="661680" cy="790560"/>
            </p14:xfrm>
          </p:contentPart>
        </mc:Choice>
        <mc:Fallback xmlns="">
          <p:pic>
            <p:nvPicPr>
              <p:cNvPr id="10" name="Entrada de lápiz 9">
                <a:extLst>
                  <a:ext uri="{FF2B5EF4-FFF2-40B4-BE49-F238E27FC236}">
                    <a16:creationId xmlns:a16="http://schemas.microsoft.com/office/drawing/2014/main" id="{7154BBDB-33BF-4FD0-86BF-3619CF8356E1}"/>
                  </a:ext>
                </a:extLst>
              </p:cNvPr>
              <p:cNvPicPr/>
              <p:nvPr/>
            </p:nvPicPr>
            <p:blipFill>
              <a:blip r:embed="rId6"/>
              <a:stretch>
                <a:fillRect/>
              </a:stretch>
            </p:blipFill>
            <p:spPr>
              <a:xfrm>
                <a:off x="6200066" y="1380325"/>
                <a:ext cx="769320" cy="10062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2" name="Entrada de lápiz 11">
                <a:extLst>
                  <a:ext uri="{FF2B5EF4-FFF2-40B4-BE49-F238E27FC236}">
                    <a16:creationId xmlns:a16="http://schemas.microsoft.com/office/drawing/2014/main" id="{04FC269E-EDAE-49B2-878B-272D586AC16B}"/>
                  </a:ext>
                </a:extLst>
              </p14:cNvPr>
              <p14:cNvContentPartPr/>
              <p14:nvPr/>
            </p14:nvContentPartPr>
            <p14:xfrm>
              <a:off x="4523564" y="2694752"/>
              <a:ext cx="360" cy="360"/>
            </p14:xfrm>
          </p:contentPart>
        </mc:Choice>
        <mc:Fallback xmlns="">
          <p:pic>
            <p:nvPicPr>
              <p:cNvPr id="12" name="Entrada de lápiz 11">
                <a:extLst>
                  <a:ext uri="{FF2B5EF4-FFF2-40B4-BE49-F238E27FC236}">
                    <a16:creationId xmlns:a16="http://schemas.microsoft.com/office/drawing/2014/main" id="{04FC269E-EDAE-49B2-878B-272D586AC16B}"/>
                  </a:ext>
                </a:extLst>
              </p:cNvPr>
              <p:cNvPicPr/>
              <p:nvPr/>
            </p:nvPicPr>
            <p:blipFill>
              <a:blip r:embed="rId8"/>
              <a:stretch>
                <a:fillRect/>
              </a:stretch>
            </p:blipFill>
            <p:spPr>
              <a:xfrm>
                <a:off x="4469564" y="2586752"/>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41" name="Entrada de lápiz 40">
                <a:extLst>
                  <a:ext uri="{FF2B5EF4-FFF2-40B4-BE49-F238E27FC236}">
                    <a16:creationId xmlns:a16="http://schemas.microsoft.com/office/drawing/2014/main" id="{042481EA-1258-49EA-8157-BCACC02A58BB}"/>
                  </a:ext>
                </a:extLst>
              </p14:cNvPr>
              <p14:cNvContentPartPr/>
              <p14:nvPr/>
            </p14:nvContentPartPr>
            <p14:xfrm>
              <a:off x="3288044" y="2470472"/>
              <a:ext cx="360" cy="360"/>
            </p14:xfrm>
          </p:contentPart>
        </mc:Choice>
        <mc:Fallback xmlns="">
          <p:pic>
            <p:nvPicPr>
              <p:cNvPr id="41" name="Entrada de lápiz 40">
                <a:extLst>
                  <a:ext uri="{FF2B5EF4-FFF2-40B4-BE49-F238E27FC236}">
                    <a16:creationId xmlns:a16="http://schemas.microsoft.com/office/drawing/2014/main" id="{042481EA-1258-49EA-8157-BCACC02A58BB}"/>
                  </a:ext>
                </a:extLst>
              </p:cNvPr>
              <p:cNvPicPr/>
              <p:nvPr/>
            </p:nvPicPr>
            <p:blipFill>
              <a:blip r:embed="rId8"/>
              <a:stretch>
                <a:fillRect/>
              </a:stretch>
            </p:blipFill>
            <p:spPr>
              <a:xfrm>
                <a:off x="3234044" y="2362472"/>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42" name="Entrada de lápiz 41">
                <a:extLst>
                  <a:ext uri="{FF2B5EF4-FFF2-40B4-BE49-F238E27FC236}">
                    <a16:creationId xmlns:a16="http://schemas.microsoft.com/office/drawing/2014/main" id="{AB211557-4EDB-41D0-A979-AAF7A39E1C41}"/>
                  </a:ext>
                </a:extLst>
              </p14:cNvPr>
              <p14:cNvContentPartPr/>
              <p14:nvPr/>
            </p14:nvContentPartPr>
            <p14:xfrm>
              <a:off x="4427444" y="2309552"/>
              <a:ext cx="360" cy="360"/>
            </p14:xfrm>
          </p:contentPart>
        </mc:Choice>
        <mc:Fallback xmlns="">
          <p:pic>
            <p:nvPicPr>
              <p:cNvPr id="42" name="Entrada de lápiz 41">
                <a:extLst>
                  <a:ext uri="{FF2B5EF4-FFF2-40B4-BE49-F238E27FC236}">
                    <a16:creationId xmlns:a16="http://schemas.microsoft.com/office/drawing/2014/main" id="{AB211557-4EDB-41D0-A979-AAF7A39E1C41}"/>
                  </a:ext>
                </a:extLst>
              </p:cNvPr>
              <p:cNvPicPr/>
              <p:nvPr/>
            </p:nvPicPr>
            <p:blipFill>
              <a:blip r:embed="rId8"/>
              <a:stretch>
                <a:fillRect/>
              </a:stretch>
            </p:blipFill>
            <p:spPr>
              <a:xfrm>
                <a:off x="4373444" y="2201552"/>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43" name="Entrada de lápiz 42">
                <a:extLst>
                  <a:ext uri="{FF2B5EF4-FFF2-40B4-BE49-F238E27FC236}">
                    <a16:creationId xmlns:a16="http://schemas.microsoft.com/office/drawing/2014/main" id="{AB80A246-DA7C-46F0-9383-4763E49B08BF}"/>
                  </a:ext>
                </a:extLst>
              </p14:cNvPr>
              <p14:cNvContentPartPr/>
              <p14:nvPr/>
            </p14:nvContentPartPr>
            <p14:xfrm>
              <a:off x="4427444" y="2309552"/>
              <a:ext cx="360" cy="360"/>
            </p14:xfrm>
          </p:contentPart>
        </mc:Choice>
        <mc:Fallback xmlns="">
          <p:pic>
            <p:nvPicPr>
              <p:cNvPr id="43" name="Entrada de lápiz 42">
                <a:extLst>
                  <a:ext uri="{FF2B5EF4-FFF2-40B4-BE49-F238E27FC236}">
                    <a16:creationId xmlns:a16="http://schemas.microsoft.com/office/drawing/2014/main" id="{AB80A246-DA7C-46F0-9383-4763E49B08BF}"/>
                  </a:ext>
                </a:extLst>
              </p:cNvPr>
              <p:cNvPicPr/>
              <p:nvPr/>
            </p:nvPicPr>
            <p:blipFill>
              <a:blip r:embed="rId8"/>
              <a:stretch>
                <a:fillRect/>
              </a:stretch>
            </p:blipFill>
            <p:spPr>
              <a:xfrm>
                <a:off x="4373444" y="2201552"/>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44" name="Entrada de lápiz 43">
                <a:extLst>
                  <a:ext uri="{FF2B5EF4-FFF2-40B4-BE49-F238E27FC236}">
                    <a16:creationId xmlns:a16="http://schemas.microsoft.com/office/drawing/2014/main" id="{FD146D15-05F8-4848-8744-86E45F2F8DAC}"/>
                  </a:ext>
                </a:extLst>
              </p14:cNvPr>
              <p14:cNvContentPartPr/>
              <p14:nvPr/>
            </p14:nvContentPartPr>
            <p14:xfrm>
              <a:off x="2117324" y="2566232"/>
              <a:ext cx="360" cy="360"/>
            </p14:xfrm>
          </p:contentPart>
        </mc:Choice>
        <mc:Fallback xmlns="">
          <p:pic>
            <p:nvPicPr>
              <p:cNvPr id="44" name="Entrada de lápiz 43">
                <a:extLst>
                  <a:ext uri="{FF2B5EF4-FFF2-40B4-BE49-F238E27FC236}">
                    <a16:creationId xmlns:a16="http://schemas.microsoft.com/office/drawing/2014/main" id="{FD146D15-05F8-4848-8744-86E45F2F8DAC}"/>
                  </a:ext>
                </a:extLst>
              </p:cNvPr>
              <p:cNvPicPr/>
              <p:nvPr/>
            </p:nvPicPr>
            <p:blipFill>
              <a:blip r:embed="rId8"/>
              <a:stretch>
                <a:fillRect/>
              </a:stretch>
            </p:blipFill>
            <p:spPr>
              <a:xfrm>
                <a:off x="2063324" y="2458232"/>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45" name="Entrada de lápiz 44">
                <a:extLst>
                  <a:ext uri="{FF2B5EF4-FFF2-40B4-BE49-F238E27FC236}">
                    <a16:creationId xmlns:a16="http://schemas.microsoft.com/office/drawing/2014/main" id="{D9F4592F-E1E9-4267-8510-C0A6A4048A48}"/>
                  </a:ext>
                </a:extLst>
              </p14:cNvPr>
              <p14:cNvContentPartPr/>
              <p14:nvPr/>
            </p14:nvContentPartPr>
            <p14:xfrm>
              <a:off x="2117324" y="2566232"/>
              <a:ext cx="360" cy="360"/>
            </p14:xfrm>
          </p:contentPart>
        </mc:Choice>
        <mc:Fallback xmlns="">
          <p:pic>
            <p:nvPicPr>
              <p:cNvPr id="45" name="Entrada de lápiz 44">
                <a:extLst>
                  <a:ext uri="{FF2B5EF4-FFF2-40B4-BE49-F238E27FC236}">
                    <a16:creationId xmlns:a16="http://schemas.microsoft.com/office/drawing/2014/main" id="{D9F4592F-E1E9-4267-8510-C0A6A4048A48}"/>
                  </a:ext>
                </a:extLst>
              </p:cNvPr>
              <p:cNvPicPr/>
              <p:nvPr/>
            </p:nvPicPr>
            <p:blipFill>
              <a:blip r:embed="rId8"/>
              <a:stretch>
                <a:fillRect/>
              </a:stretch>
            </p:blipFill>
            <p:spPr>
              <a:xfrm>
                <a:off x="2063324" y="2458232"/>
                <a:ext cx="108000" cy="216000"/>
              </a:xfrm>
              <a:prstGeom prst="rect">
                <a:avLst/>
              </a:prstGeom>
            </p:spPr>
          </p:pic>
        </mc:Fallback>
      </mc:AlternateContent>
    </p:spTree>
    <p:extLst>
      <p:ext uri="{BB962C8B-B14F-4D97-AF65-F5344CB8AC3E}">
        <p14:creationId xmlns:p14="http://schemas.microsoft.com/office/powerpoint/2010/main" val="26658084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631E38D-2183-46A5-A2F3-F2CB080C3BCB}"/>
              </a:ext>
            </a:extLst>
          </p:cNvPr>
          <p:cNvSpPr>
            <a:spLocks noGrp="1"/>
          </p:cNvSpPr>
          <p:nvPr>
            <p:ph type="title"/>
          </p:nvPr>
        </p:nvSpPr>
        <p:spPr>
          <a:xfrm>
            <a:off x="1141412" y="327514"/>
            <a:ext cx="4697913" cy="1478570"/>
          </a:xfrm>
        </p:spPr>
        <p:txBody>
          <a:bodyPr/>
          <a:lstStyle/>
          <a:p>
            <a:r>
              <a:rPr lang="es-AR" dirty="0" err="1"/>
              <a:t>Sync</a:t>
            </a:r>
            <a:r>
              <a:rPr lang="es-AR" dirty="0"/>
              <a:t> byte </a:t>
            </a:r>
            <a:r>
              <a:rPr lang="es-AR" dirty="0" err="1"/>
              <a:t>inverter</a:t>
            </a:r>
            <a:r>
              <a:rPr lang="es-AR" dirty="0"/>
              <a:t> </a:t>
            </a:r>
          </a:p>
        </p:txBody>
      </p:sp>
      <p:sp>
        <p:nvSpPr>
          <p:cNvPr id="3" name="Marcador de contenido 2">
            <a:extLst>
              <a:ext uri="{FF2B5EF4-FFF2-40B4-BE49-F238E27FC236}">
                <a16:creationId xmlns:a16="http://schemas.microsoft.com/office/drawing/2014/main" id="{EE06596D-05AB-418E-AF56-E14F45974423}"/>
              </a:ext>
            </a:extLst>
          </p:cNvPr>
          <p:cNvSpPr>
            <a:spLocks noGrp="1"/>
          </p:cNvSpPr>
          <p:nvPr>
            <p:ph idx="1"/>
          </p:nvPr>
        </p:nvSpPr>
        <p:spPr>
          <a:xfrm>
            <a:off x="1141412" y="1668379"/>
            <a:ext cx="4565651" cy="4122822"/>
          </a:xfrm>
        </p:spPr>
        <p:txBody>
          <a:bodyPr/>
          <a:lstStyle/>
          <a:p>
            <a:pPr marL="0" indent="0">
              <a:buNone/>
            </a:pPr>
            <a:endParaRPr lang="es-AR" dirty="0"/>
          </a:p>
          <a:p>
            <a:pPr marL="0" indent="0">
              <a:buNone/>
            </a:pPr>
            <a:endParaRPr lang="es-AR" dirty="0"/>
          </a:p>
        </p:txBody>
      </p:sp>
      <p:pic>
        <p:nvPicPr>
          <p:cNvPr id="4" name="Imagen 3">
            <a:extLst>
              <a:ext uri="{FF2B5EF4-FFF2-40B4-BE49-F238E27FC236}">
                <a16:creationId xmlns:a16="http://schemas.microsoft.com/office/drawing/2014/main" id="{4BE7CC7C-A917-4D2B-A4E3-08981D9770CB}"/>
              </a:ext>
            </a:extLst>
          </p:cNvPr>
          <p:cNvPicPr>
            <a:picLocks noChangeAspect="1"/>
          </p:cNvPicPr>
          <p:nvPr/>
        </p:nvPicPr>
        <p:blipFill>
          <a:blip r:embed="rId2"/>
          <a:stretch>
            <a:fillRect/>
          </a:stretch>
        </p:blipFill>
        <p:spPr>
          <a:xfrm>
            <a:off x="5707063" y="297690"/>
            <a:ext cx="6184900" cy="2999676"/>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mc:AlternateContent xmlns:mc="http://schemas.openxmlformats.org/markup-compatibility/2006" xmlns:p14="http://schemas.microsoft.com/office/powerpoint/2010/main">
        <mc:Choice Requires="p14">
          <p:contentPart p14:bwMode="auto" r:id="rId3">
            <p14:nvContentPartPr>
              <p14:cNvPr id="5" name="Entrada de lápiz 4">
                <a:extLst>
                  <a:ext uri="{FF2B5EF4-FFF2-40B4-BE49-F238E27FC236}">
                    <a16:creationId xmlns:a16="http://schemas.microsoft.com/office/drawing/2014/main" id="{6FD8DC91-ABA7-4061-AC81-559756A77C4B}"/>
                  </a:ext>
                </a:extLst>
              </p14:cNvPr>
              <p14:cNvContentPartPr/>
              <p14:nvPr/>
            </p14:nvContentPartPr>
            <p14:xfrm>
              <a:off x="6977684" y="1475432"/>
              <a:ext cx="638280" cy="875520"/>
            </p14:xfrm>
          </p:contentPart>
        </mc:Choice>
        <mc:Fallback xmlns="">
          <p:pic>
            <p:nvPicPr>
              <p:cNvPr id="5" name="Entrada de lápiz 4">
                <a:extLst>
                  <a:ext uri="{FF2B5EF4-FFF2-40B4-BE49-F238E27FC236}">
                    <a16:creationId xmlns:a16="http://schemas.microsoft.com/office/drawing/2014/main" id="{6FD8DC91-ABA7-4061-AC81-559756A77C4B}"/>
                  </a:ext>
                </a:extLst>
              </p:cNvPr>
              <p:cNvPicPr/>
              <p:nvPr/>
            </p:nvPicPr>
            <p:blipFill>
              <a:blip r:embed="rId4"/>
              <a:stretch>
                <a:fillRect/>
              </a:stretch>
            </p:blipFill>
            <p:spPr>
              <a:xfrm>
                <a:off x="6923654" y="1367432"/>
                <a:ext cx="745981" cy="1091160"/>
              </a:xfrm>
              <a:prstGeom prst="rect">
                <a:avLst/>
              </a:prstGeom>
            </p:spPr>
          </p:pic>
        </mc:Fallback>
      </mc:AlternateContent>
      <p:sp>
        <p:nvSpPr>
          <p:cNvPr id="8" name="Marcador de contenido 2">
            <a:extLst>
              <a:ext uri="{FF2B5EF4-FFF2-40B4-BE49-F238E27FC236}">
                <a16:creationId xmlns:a16="http://schemas.microsoft.com/office/drawing/2014/main" id="{ED236082-9E91-4D5B-A6DF-B3216765FF67}"/>
              </a:ext>
            </a:extLst>
          </p:cNvPr>
          <p:cNvSpPr txBox="1">
            <a:spLocks/>
          </p:cNvSpPr>
          <p:nvPr/>
        </p:nvSpPr>
        <p:spPr>
          <a:xfrm>
            <a:off x="1141412" y="2010329"/>
            <a:ext cx="4363328" cy="3438922"/>
          </a:xfrm>
          <a:prstGeom prst="rect">
            <a:avLst/>
          </a:prstGeom>
          <a:solidFill>
            <a:srgbClr val="002060"/>
          </a:solidFill>
          <a:ln w="3810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accent5"/>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accent5"/>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accent5"/>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accent5"/>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accent5"/>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accent5"/>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accent5"/>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accent5"/>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accent5"/>
                </a:solidFill>
                <a:latin typeface="+mn-lt"/>
                <a:ea typeface="+mn-ea"/>
                <a:cs typeface="+mn-cs"/>
              </a:defRPr>
            </a:lvl9pPr>
          </a:lstStyle>
          <a:p>
            <a:pPr marL="0" indent="0">
              <a:buNone/>
            </a:pPr>
            <a:r>
              <a:rPr lang="es-ES" dirty="0">
                <a:solidFill>
                  <a:schemeClr val="tx1"/>
                </a:solidFill>
              </a:rPr>
              <a:t>Cada 8 bits de sincronización se invierte el primero. </a:t>
            </a:r>
          </a:p>
          <a:p>
            <a:pPr marL="0" indent="0">
              <a:buNone/>
            </a:pPr>
            <a:r>
              <a:rPr lang="es-ES" dirty="0">
                <a:solidFill>
                  <a:schemeClr val="tx1"/>
                </a:solidFill>
              </a:rPr>
              <a:t>Estampas de tiempo adicional se insertan en la información de la señal ( necesarios para resetear el </a:t>
            </a:r>
            <a:r>
              <a:rPr lang="es-ES" dirty="0" err="1">
                <a:solidFill>
                  <a:schemeClr val="tx1"/>
                </a:solidFill>
              </a:rPr>
              <a:t>energy</a:t>
            </a:r>
            <a:r>
              <a:rPr lang="es-ES" dirty="0">
                <a:solidFill>
                  <a:schemeClr val="tx1"/>
                </a:solidFill>
              </a:rPr>
              <a:t> </a:t>
            </a:r>
            <a:r>
              <a:rPr lang="es-ES" dirty="0" err="1">
                <a:solidFill>
                  <a:schemeClr val="tx1"/>
                </a:solidFill>
              </a:rPr>
              <a:t>dispersal</a:t>
            </a:r>
            <a:r>
              <a:rPr lang="es-ES" dirty="0">
                <a:solidFill>
                  <a:schemeClr val="tx1"/>
                </a:solidFill>
              </a:rPr>
              <a:t>).</a:t>
            </a:r>
          </a:p>
        </p:txBody>
      </p:sp>
    </p:spTree>
    <p:extLst>
      <p:ext uri="{BB962C8B-B14F-4D97-AF65-F5344CB8AC3E}">
        <p14:creationId xmlns:p14="http://schemas.microsoft.com/office/powerpoint/2010/main" val="30842927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B9DE654-EEFA-4258-BD79-8192B6163BD3}"/>
              </a:ext>
            </a:extLst>
          </p:cNvPr>
          <p:cNvSpPr>
            <a:spLocks noGrp="1"/>
          </p:cNvSpPr>
          <p:nvPr>
            <p:ph type="title"/>
          </p:nvPr>
        </p:nvSpPr>
        <p:spPr>
          <a:xfrm>
            <a:off x="1143001" y="363121"/>
            <a:ext cx="9905998" cy="1478570"/>
          </a:xfrm>
        </p:spPr>
        <p:txBody>
          <a:bodyPr/>
          <a:lstStyle/>
          <a:p>
            <a:r>
              <a:rPr lang="es-AR" dirty="0"/>
              <a:t>Energy </a:t>
            </a:r>
            <a:r>
              <a:rPr lang="es-AR" dirty="0" err="1"/>
              <a:t>dispersal</a:t>
            </a:r>
            <a:endParaRPr lang="es-AR" dirty="0"/>
          </a:p>
        </p:txBody>
      </p:sp>
      <p:pic>
        <p:nvPicPr>
          <p:cNvPr id="7" name="Marcador de contenido 6">
            <a:extLst>
              <a:ext uri="{FF2B5EF4-FFF2-40B4-BE49-F238E27FC236}">
                <a16:creationId xmlns:a16="http://schemas.microsoft.com/office/drawing/2014/main" id="{46544666-BFCC-4ADA-919C-EF3B0EA25C2E}"/>
              </a:ext>
            </a:extLst>
          </p:cNvPr>
          <p:cNvPicPr>
            <a:picLocks noGrp="1" noChangeAspect="1"/>
          </p:cNvPicPr>
          <p:nvPr>
            <p:ph idx="1"/>
          </p:nvPr>
        </p:nvPicPr>
        <p:blipFill rotWithShape="1">
          <a:blip r:embed="rId2"/>
          <a:srcRect l="3676" t="24358" r="42590" b="16306"/>
          <a:stretch/>
        </p:blipFill>
        <p:spPr>
          <a:xfrm>
            <a:off x="5855369" y="3429000"/>
            <a:ext cx="5192042" cy="3223496"/>
          </a:xfrm>
        </p:spPr>
      </p:pic>
      <p:pic>
        <p:nvPicPr>
          <p:cNvPr id="4" name="Imagen 3">
            <a:extLst>
              <a:ext uri="{FF2B5EF4-FFF2-40B4-BE49-F238E27FC236}">
                <a16:creationId xmlns:a16="http://schemas.microsoft.com/office/drawing/2014/main" id="{1CA9CDE0-ADEF-45B9-8E1B-C402893470DC}"/>
              </a:ext>
            </a:extLst>
          </p:cNvPr>
          <p:cNvPicPr>
            <a:picLocks noChangeAspect="1"/>
          </p:cNvPicPr>
          <p:nvPr/>
        </p:nvPicPr>
        <p:blipFill>
          <a:blip r:embed="rId3"/>
          <a:stretch>
            <a:fillRect/>
          </a:stretch>
        </p:blipFill>
        <p:spPr>
          <a:xfrm>
            <a:off x="5707063" y="297690"/>
            <a:ext cx="6184900" cy="2999676"/>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mc:AlternateContent xmlns:mc="http://schemas.openxmlformats.org/markup-compatibility/2006" xmlns:p14="http://schemas.microsoft.com/office/powerpoint/2010/main">
        <mc:Choice Requires="p14">
          <p:contentPart p14:bwMode="auto" r:id="rId4">
            <p14:nvContentPartPr>
              <p14:cNvPr id="5" name="Entrada de lápiz 4">
                <a:extLst>
                  <a:ext uri="{FF2B5EF4-FFF2-40B4-BE49-F238E27FC236}">
                    <a16:creationId xmlns:a16="http://schemas.microsoft.com/office/drawing/2014/main" id="{992747BB-5082-46B8-8F13-DD762B46C1F7}"/>
                  </a:ext>
                </a:extLst>
              </p14:cNvPr>
              <p14:cNvContentPartPr/>
              <p14:nvPr/>
            </p14:nvContentPartPr>
            <p14:xfrm>
              <a:off x="7670642" y="1486519"/>
              <a:ext cx="622080" cy="831240"/>
            </p14:xfrm>
          </p:contentPart>
        </mc:Choice>
        <mc:Fallback xmlns="">
          <p:pic>
            <p:nvPicPr>
              <p:cNvPr id="5" name="Entrada de lápiz 4">
                <a:extLst>
                  <a:ext uri="{FF2B5EF4-FFF2-40B4-BE49-F238E27FC236}">
                    <a16:creationId xmlns:a16="http://schemas.microsoft.com/office/drawing/2014/main" id="{992747BB-5082-46B8-8F13-DD762B46C1F7}"/>
                  </a:ext>
                </a:extLst>
              </p:cNvPr>
              <p:cNvPicPr/>
              <p:nvPr/>
            </p:nvPicPr>
            <p:blipFill>
              <a:blip r:embed="rId5"/>
              <a:stretch>
                <a:fillRect/>
              </a:stretch>
            </p:blipFill>
            <p:spPr>
              <a:xfrm>
                <a:off x="7616642" y="1378519"/>
                <a:ext cx="729720" cy="1046880"/>
              </a:xfrm>
              <a:prstGeom prst="rect">
                <a:avLst/>
              </a:prstGeom>
            </p:spPr>
          </p:pic>
        </mc:Fallback>
      </mc:AlternateContent>
      <p:sp>
        <p:nvSpPr>
          <p:cNvPr id="9" name="Marcador de contenido 2">
            <a:extLst>
              <a:ext uri="{FF2B5EF4-FFF2-40B4-BE49-F238E27FC236}">
                <a16:creationId xmlns:a16="http://schemas.microsoft.com/office/drawing/2014/main" id="{56C845B2-7D55-44D1-B239-33921E8F5234}"/>
              </a:ext>
            </a:extLst>
          </p:cNvPr>
          <p:cNvSpPr txBox="1">
            <a:spLocks/>
          </p:cNvSpPr>
          <p:nvPr/>
        </p:nvSpPr>
        <p:spPr>
          <a:xfrm>
            <a:off x="1094330" y="1709538"/>
            <a:ext cx="4363328" cy="4170999"/>
          </a:xfrm>
          <a:prstGeom prst="rect">
            <a:avLst/>
          </a:prstGeom>
          <a:solidFill>
            <a:srgbClr val="002060"/>
          </a:solidFill>
          <a:ln w="3810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vert="horz" lIns="91440" tIns="45720" rIns="91440" bIns="45720" rtlCol="0">
            <a:normAutofit fontScale="70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accent5"/>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accent5"/>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accent5"/>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accent5"/>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accent5"/>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accent5"/>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accent5"/>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accent5"/>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accent5"/>
                </a:solidFill>
                <a:latin typeface="+mn-lt"/>
                <a:ea typeface="+mn-ea"/>
                <a:cs typeface="+mn-cs"/>
              </a:defRPr>
            </a:lvl9pPr>
          </a:lstStyle>
          <a:p>
            <a:pPr marL="0" indent="0">
              <a:buNone/>
            </a:pPr>
            <a:r>
              <a:rPr lang="es-ES" sz="2600" dirty="0">
                <a:solidFill>
                  <a:schemeClr val="tx1"/>
                </a:solidFill>
              </a:rPr>
              <a:t>Se encarga de modificar las cadenas largas de 1 y 0 para que el modulador tenga menos problemas en mantener la sincronización.</a:t>
            </a:r>
          </a:p>
          <a:p>
            <a:pPr marL="0" indent="0">
              <a:buNone/>
            </a:pPr>
            <a:r>
              <a:rPr lang="es-ES" sz="2600" dirty="0">
                <a:solidFill>
                  <a:schemeClr val="tx1"/>
                </a:solidFill>
              </a:rPr>
              <a:t>Para alcanzar la dispersión </a:t>
            </a:r>
            <a:r>
              <a:rPr lang="es-ES" sz="2600">
                <a:solidFill>
                  <a:schemeClr val="tx1"/>
                </a:solidFill>
              </a:rPr>
              <a:t>de energía, </a:t>
            </a:r>
            <a:r>
              <a:rPr lang="es-ES" sz="2600" dirty="0">
                <a:solidFill>
                  <a:schemeClr val="tx1"/>
                </a:solidFill>
              </a:rPr>
              <a:t>una secuencia binaria seudo aleatoria se genera</a:t>
            </a:r>
            <a:r>
              <a:rPr lang="es-AR" sz="2600" dirty="0">
                <a:solidFill>
                  <a:schemeClr val="tx1"/>
                </a:solidFill>
              </a:rPr>
              <a:t>. </a:t>
            </a:r>
          </a:p>
          <a:p>
            <a:pPr marL="0" indent="0">
              <a:buNone/>
            </a:pPr>
            <a:r>
              <a:rPr lang="es-ES" sz="2600" dirty="0">
                <a:solidFill>
                  <a:schemeClr val="tx1"/>
                </a:solidFill>
              </a:rPr>
              <a:t>El flujo de datos se mezcla con la secuencia binaria seudo aleatoria por medio de una operación exclusiva OR.</a:t>
            </a:r>
          </a:p>
          <a:p>
            <a:pPr marL="0" indent="0">
              <a:buNone/>
            </a:pPr>
            <a:r>
              <a:rPr lang="es-ES" sz="2600" dirty="0">
                <a:solidFill>
                  <a:schemeClr val="tx1"/>
                </a:solidFill>
              </a:rPr>
              <a:t>Al llegar al receptor, esto se mezcla otra vez con la mima </a:t>
            </a:r>
            <a:r>
              <a:rPr lang="es-ES" sz="2600" dirty="0" err="1">
                <a:solidFill>
                  <a:schemeClr val="tx1"/>
                </a:solidFill>
              </a:rPr>
              <a:t>secuanci</a:t>
            </a:r>
            <a:r>
              <a:rPr lang="es-ES" sz="2600" dirty="0">
                <a:solidFill>
                  <a:schemeClr val="tx1"/>
                </a:solidFill>
              </a:rPr>
              <a:t> binaria, y la dispersión se cancela. </a:t>
            </a:r>
          </a:p>
          <a:p>
            <a:pPr marL="0" indent="0">
              <a:buNone/>
            </a:pPr>
            <a:endParaRPr lang="es-AR" dirty="0">
              <a:solidFill>
                <a:schemeClr val="tx1"/>
              </a:solidFill>
            </a:endParaRPr>
          </a:p>
        </p:txBody>
      </p:sp>
    </p:spTree>
    <p:extLst>
      <p:ext uri="{BB962C8B-B14F-4D97-AF65-F5344CB8AC3E}">
        <p14:creationId xmlns:p14="http://schemas.microsoft.com/office/powerpoint/2010/main" val="10570219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180B554-9EAC-40DD-9C32-F4A838E8B750}"/>
              </a:ext>
            </a:extLst>
          </p:cNvPr>
          <p:cNvSpPr>
            <a:spLocks noGrp="1"/>
          </p:cNvSpPr>
          <p:nvPr>
            <p:ph type="title"/>
          </p:nvPr>
        </p:nvSpPr>
        <p:spPr>
          <a:xfrm>
            <a:off x="940029" y="778782"/>
            <a:ext cx="4844520" cy="1478570"/>
          </a:xfrm>
        </p:spPr>
        <p:txBody>
          <a:bodyPr>
            <a:normAutofit fontScale="90000"/>
          </a:bodyPr>
          <a:lstStyle/>
          <a:p>
            <a:pPr algn="ctr"/>
            <a:r>
              <a:rPr lang="es-AR" dirty="0"/>
              <a:t>Reed Solomon forward error correction </a:t>
            </a:r>
          </a:p>
        </p:txBody>
      </p:sp>
      <p:pic>
        <p:nvPicPr>
          <p:cNvPr id="4" name="Imagen 3" descr="Diagrama&#10;&#10;Descripción generada automáticamente">
            <a:extLst>
              <a:ext uri="{FF2B5EF4-FFF2-40B4-BE49-F238E27FC236}">
                <a16:creationId xmlns:a16="http://schemas.microsoft.com/office/drawing/2014/main" id="{6463A34D-8E1D-4BA6-86C0-55DC86F85141}"/>
              </a:ext>
            </a:extLst>
          </p:cNvPr>
          <p:cNvPicPr>
            <a:picLocks noChangeAspect="1"/>
          </p:cNvPicPr>
          <p:nvPr/>
        </p:nvPicPr>
        <p:blipFill rotWithShape="1">
          <a:blip r:embed="rId3"/>
          <a:srcRect l="2810" r="210" b="4"/>
          <a:stretch/>
        </p:blipFill>
        <p:spPr>
          <a:xfrm>
            <a:off x="6761429" y="3429000"/>
            <a:ext cx="4655075" cy="3047892"/>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pic>
        <p:nvPicPr>
          <p:cNvPr id="5" name="Imagen 4">
            <a:extLst>
              <a:ext uri="{FF2B5EF4-FFF2-40B4-BE49-F238E27FC236}">
                <a16:creationId xmlns:a16="http://schemas.microsoft.com/office/drawing/2014/main" id="{0A804483-8294-4266-A76E-8BC7EE0514F0}"/>
              </a:ext>
            </a:extLst>
          </p:cNvPr>
          <p:cNvPicPr>
            <a:picLocks noChangeAspect="1"/>
          </p:cNvPicPr>
          <p:nvPr/>
        </p:nvPicPr>
        <p:blipFill>
          <a:blip r:embed="rId4"/>
          <a:stretch>
            <a:fillRect/>
          </a:stretch>
        </p:blipFill>
        <p:spPr>
          <a:xfrm>
            <a:off x="5784549" y="210033"/>
            <a:ext cx="6407451" cy="3218967"/>
          </a:xfrm>
          <a:prstGeom prst="rect">
            <a:avLst/>
          </a:prstGeom>
        </p:spPr>
      </p:pic>
      <mc:AlternateContent xmlns:mc="http://schemas.openxmlformats.org/markup-compatibility/2006" xmlns:p14="http://schemas.microsoft.com/office/powerpoint/2010/main">
        <mc:Choice Requires="p14">
          <p:contentPart p14:bwMode="auto" r:id="rId5">
            <p14:nvContentPartPr>
              <p14:cNvPr id="6" name="Entrada de lápiz 5">
                <a:extLst>
                  <a:ext uri="{FF2B5EF4-FFF2-40B4-BE49-F238E27FC236}">
                    <a16:creationId xmlns:a16="http://schemas.microsoft.com/office/drawing/2014/main" id="{079B28BB-6F73-4062-A0EA-01D392FC414B}"/>
                  </a:ext>
                </a:extLst>
              </p14:cNvPr>
              <p14:cNvContentPartPr/>
              <p14:nvPr/>
            </p14:nvContentPartPr>
            <p14:xfrm>
              <a:off x="8581484" y="1501712"/>
              <a:ext cx="730440" cy="755640"/>
            </p14:xfrm>
          </p:contentPart>
        </mc:Choice>
        <mc:Fallback xmlns="">
          <p:pic>
            <p:nvPicPr>
              <p:cNvPr id="6" name="Entrada de lápiz 5">
                <a:extLst>
                  <a:ext uri="{FF2B5EF4-FFF2-40B4-BE49-F238E27FC236}">
                    <a16:creationId xmlns:a16="http://schemas.microsoft.com/office/drawing/2014/main" id="{079B28BB-6F73-4062-A0EA-01D392FC414B}"/>
                  </a:ext>
                </a:extLst>
              </p:cNvPr>
              <p:cNvPicPr/>
              <p:nvPr/>
            </p:nvPicPr>
            <p:blipFill>
              <a:blip r:embed="rId6"/>
              <a:stretch>
                <a:fillRect/>
              </a:stretch>
            </p:blipFill>
            <p:spPr>
              <a:xfrm>
                <a:off x="8527457" y="1393763"/>
                <a:ext cx="838133" cy="971177"/>
              </a:xfrm>
              <a:prstGeom prst="rect">
                <a:avLst/>
              </a:prstGeom>
            </p:spPr>
          </p:pic>
        </mc:Fallback>
      </mc:AlternateContent>
      <p:sp>
        <p:nvSpPr>
          <p:cNvPr id="7" name="Marcador de contenido 2">
            <a:extLst>
              <a:ext uri="{FF2B5EF4-FFF2-40B4-BE49-F238E27FC236}">
                <a16:creationId xmlns:a16="http://schemas.microsoft.com/office/drawing/2014/main" id="{DDC33C80-1937-463C-BD4D-4D88130CD6F4}"/>
              </a:ext>
            </a:extLst>
          </p:cNvPr>
          <p:cNvSpPr txBox="1">
            <a:spLocks/>
          </p:cNvSpPr>
          <p:nvPr/>
        </p:nvSpPr>
        <p:spPr>
          <a:xfrm>
            <a:off x="1295097" y="2541131"/>
            <a:ext cx="4363328" cy="2187971"/>
          </a:xfrm>
          <a:prstGeom prst="rect">
            <a:avLst/>
          </a:prstGeom>
          <a:solidFill>
            <a:srgbClr val="002060"/>
          </a:solidFill>
          <a:ln w="3810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accent5"/>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accent5"/>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accent5"/>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accent5"/>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accent5"/>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accent5"/>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accent5"/>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accent5"/>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accent5"/>
                </a:solidFill>
                <a:latin typeface="+mn-lt"/>
                <a:ea typeface="+mn-ea"/>
                <a:cs typeface="+mn-cs"/>
              </a:defRPr>
            </a:lvl9pPr>
          </a:lstStyle>
          <a:p>
            <a:pPr marL="0" indent="0">
              <a:buNone/>
            </a:pPr>
            <a:r>
              <a:rPr lang="es-ES" dirty="0">
                <a:solidFill>
                  <a:schemeClr val="tx1"/>
                </a:solidFill>
              </a:rPr>
              <a:t>Se encarga de aplicar el Reed Solomon Forward Error </a:t>
            </a:r>
            <a:r>
              <a:rPr lang="es-ES" dirty="0" err="1">
                <a:solidFill>
                  <a:schemeClr val="tx1"/>
                </a:solidFill>
              </a:rPr>
              <a:t>Corection</a:t>
            </a:r>
            <a:r>
              <a:rPr lang="es-ES" dirty="0">
                <a:solidFill>
                  <a:schemeClr val="tx1"/>
                </a:solidFill>
              </a:rPr>
              <a:t>.</a:t>
            </a:r>
          </a:p>
          <a:p>
            <a:pPr marL="0" indent="0">
              <a:buNone/>
            </a:pPr>
            <a:r>
              <a:rPr lang="es-ES" dirty="0">
                <a:solidFill>
                  <a:schemeClr val="tx1"/>
                </a:solidFill>
              </a:rPr>
              <a:t>Corrige hasta 8 errores. </a:t>
            </a:r>
          </a:p>
          <a:p>
            <a:pPr marL="0" indent="0">
              <a:buNone/>
            </a:pPr>
            <a:r>
              <a:rPr lang="es-ES" dirty="0">
                <a:solidFill>
                  <a:schemeClr val="tx1"/>
                </a:solidFill>
              </a:rPr>
              <a:t>Si hay mas, los descarta.</a:t>
            </a:r>
            <a:endParaRPr lang="es-AR" dirty="0">
              <a:solidFill>
                <a:schemeClr val="tx1"/>
              </a:solidFill>
            </a:endParaRPr>
          </a:p>
          <a:p>
            <a:pPr marL="0" indent="0">
              <a:buNone/>
            </a:pPr>
            <a:endParaRPr lang="es-AR" dirty="0">
              <a:solidFill>
                <a:schemeClr val="tx1"/>
              </a:solidFill>
            </a:endParaRPr>
          </a:p>
        </p:txBody>
      </p:sp>
    </p:spTree>
    <p:extLst>
      <p:ext uri="{BB962C8B-B14F-4D97-AF65-F5344CB8AC3E}">
        <p14:creationId xmlns:p14="http://schemas.microsoft.com/office/powerpoint/2010/main" val="10988385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2E4E997-8672-4FFD-B8EC-9932A8E471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11" name="Picture 2">
            <a:extLst>
              <a:ext uri="{FF2B5EF4-FFF2-40B4-BE49-F238E27FC236}">
                <a16:creationId xmlns:a16="http://schemas.microsoft.com/office/drawing/2014/main" id="{FE6BA9E6-1D9E-4D30-B528-D49FA1342E4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pic>
        <p:nvPicPr>
          <p:cNvPr id="4" name="Marcador de contenido 3">
            <a:extLst>
              <a:ext uri="{FF2B5EF4-FFF2-40B4-BE49-F238E27FC236}">
                <a16:creationId xmlns:a16="http://schemas.microsoft.com/office/drawing/2014/main" id="{840DB632-12CD-412C-B2F8-31BD73AFEE9D}"/>
              </a:ext>
            </a:extLst>
          </p:cNvPr>
          <p:cNvPicPr>
            <a:picLocks noChangeAspect="1"/>
          </p:cNvPicPr>
          <p:nvPr/>
        </p:nvPicPr>
        <p:blipFill>
          <a:blip r:embed="rId4"/>
          <a:stretch>
            <a:fillRect/>
          </a:stretch>
        </p:blipFill>
        <p:spPr>
          <a:xfrm>
            <a:off x="7143936" y="3511848"/>
            <a:ext cx="3390776" cy="2788913"/>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grpSp>
        <p:nvGrpSpPr>
          <p:cNvPr id="13" name="Group 12">
            <a:extLst>
              <a:ext uri="{FF2B5EF4-FFF2-40B4-BE49-F238E27FC236}">
                <a16:creationId xmlns:a16="http://schemas.microsoft.com/office/drawing/2014/main" id="{453E4DEE-E996-40F8-8635-0FF43D7348F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14" name="Rectangle 5">
              <a:extLst>
                <a:ext uri="{FF2B5EF4-FFF2-40B4-BE49-F238E27FC236}">
                  <a16:creationId xmlns:a16="http://schemas.microsoft.com/office/drawing/2014/main" id="{08BD1D3E-43CE-49EB-A424-0738950C642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5" name="Freeform 6">
              <a:extLst>
                <a:ext uri="{FF2B5EF4-FFF2-40B4-BE49-F238E27FC236}">
                  <a16:creationId xmlns:a16="http://schemas.microsoft.com/office/drawing/2014/main" id="{E9182037-E3FA-489A-95D5-29E4248420D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 name="Freeform 7">
              <a:extLst>
                <a:ext uri="{FF2B5EF4-FFF2-40B4-BE49-F238E27FC236}">
                  <a16:creationId xmlns:a16="http://schemas.microsoft.com/office/drawing/2014/main" id="{E8864E76-AD7F-4BEE-B3F6-A78FA42AEF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 name="Freeform 8">
              <a:extLst>
                <a:ext uri="{FF2B5EF4-FFF2-40B4-BE49-F238E27FC236}">
                  <a16:creationId xmlns:a16="http://schemas.microsoft.com/office/drawing/2014/main" id="{8AD071B3-046D-4479-91FE-01E9AD7C8A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 name="Freeform 9">
              <a:extLst>
                <a:ext uri="{FF2B5EF4-FFF2-40B4-BE49-F238E27FC236}">
                  <a16:creationId xmlns:a16="http://schemas.microsoft.com/office/drawing/2014/main" id="{91D776F5-E902-4A4D-A75D-A46E063C9F3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9" name="Freeform 10">
              <a:extLst>
                <a:ext uri="{FF2B5EF4-FFF2-40B4-BE49-F238E27FC236}">
                  <a16:creationId xmlns:a16="http://schemas.microsoft.com/office/drawing/2014/main" id="{EBED8F24-A998-4952-AB68-E2074F0746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 name="Freeform 11">
              <a:extLst>
                <a:ext uri="{FF2B5EF4-FFF2-40B4-BE49-F238E27FC236}">
                  <a16:creationId xmlns:a16="http://schemas.microsoft.com/office/drawing/2014/main" id="{74D7A646-8CDC-49B3-9C44-3EF38DB426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 name="Freeform 12">
              <a:extLst>
                <a:ext uri="{FF2B5EF4-FFF2-40B4-BE49-F238E27FC236}">
                  <a16:creationId xmlns:a16="http://schemas.microsoft.com/office/drawing/2014/main" id="{D4E99D14-E4F4-419B-9AAF-8D1CEAB28A2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 name="Freeform 13">
              <a:extLst>
                <a:ext uri="{FF2B5EF4-FFF2-40B4-BE49-F238E27FC236}">
                  <a16:creationId xmlns:a16="http://schemas.microsoft.com/office/drawing/2014/main" id="{377E106C-5445-4A52-9F7E-DA17387442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3" name="Freeform 14">
              <a:extLst>
                <a:ext uri="{FF2B5EF4-FFF2-40B4-BE49-F238E27FC236}">
                  <a16:creationId xmlns:a16="http://schemas.microsoft.com/office/drawing/2014/main" id="{752BFE96-D378-4BAE-A64B-F851A34C4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 name="Freeform 15">
              <a:extLst>
                <a:ext uri="{FF2B5EF4-FFF2-40B4-BE49-F238E27FC236}">
                  <a16:creationId xmlns:a16="http://schemas.microsoft.com/office/drawing/2014/main" id="{B88FFB19-5A5E-4078-B467-9D4ABD21BD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5" name="Line 16">
              <a:extLst>
                <a:ext uri="{FF2B5EF4-FFF2-40B4-BE49-F238E27FC236}">
                  <a16:creationId xmlns:a16="http://schemas.microsoft.com/office/drawing/2014/main" id="{11042975-3D19-4728-BCDA-D3F5CD633EDB}"/>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26" name="Freeform 17">
              <a:extLst>
                <a:ext uri="{FF2B5EF4-FFF2-40B4-BE49-F238E27FC236}">
                  <a16:creationId xmlns:a16="http://schemas.microsoft.com/office/drawing/2014/main" id="{A28972BD-D2E1-4DCA-A907-2E3B6F6066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7" name="Freeform 18">
              <a:extLst>
                <a:ext uri="{FF2B5EF4-FFF2-40B4-BE49-F238E27FC236}">
                  <a16:creationId xmlns:a16="http://schemas.microsoft.com/office/drawing/2014/main" id="{1C806824-5C2D-4747-B038-69EE4074B3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8" name="Freeform 19">
              <a:extLst>
                <a:ext uri="{FF2B5EF4-FFF2-40B4-BE49-F238E27FC236}">
                  <a16:creationId xmlns:a16="http://schemas.microsoft.com/office/drawing/2014/main" id="{3B33F710-16D7-4F48-BFCA-66C9CA2352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9" name="Freeform 20">
              <a:extLst>
                <a:ext uri="{FF2B5EF4-FFF2-40B4-BE49-F238E27FC236}">
                  <a16:creationId xmlns:a16="http://schemas.microsoft.com/office/drawing/2014/main" id="{6C8C8ED4-90FA-4E97-AAF0-D5D51E6A935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0" name="Rectangle 21">
              <a:extLst>
                <a:ext uri="{FF2B5EF4-FFF2-40B4-BE49-F238E27FC236}">
                  <a16:creationId xmlns:a16="http://schemas.microsoft.com/office/drawing/2014/main" id="{6C5EB9C1-B25F-4172-8A96-5950ECC828F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31" name="Freeform 22">
              <a:extLst>
                <a:ext uri="{FF2B5EF4-FFF2-40B4-BE49-F238E27FC236}">
                  <a16:creationId xmlns:a16="http://schemas.microsoft.com/office/drawing/2014/main" id="{097E6E8A-9373-4655-882B-21715CCE97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2" name="Freeform 23">
              <a:extLst>
                <a:ext uri="{FF2B5EF4-FFF2-40B4-BE49-F238E27FC236}">
                  <a16:creationId xmlns:a16="http://schemas.microsoft.com/office/drawing/2014/main" id="{EB8CC766-1206-4372-ACAF-8230AF4D542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3" name="Freeform 24">
              <a:extLst>
                <a:ext uri="{FF2B5EF4-FFF2-40B4-BE49-F238E27FC236}">
                  <a16:creationId xmlns:a16="http://schemas.microsoft.com/office/drawing/2014/main" id="{1C8E2511-2489-47B2-9C19-C410910DD9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4" name="Freeform 25">
              <a:extLst>
                <a:ext uri="{FF2B5EF4-FFF2-40B4-BE49-F238E27FC236}">
                  <a16:creationId xmlns:a16="http://schemas.microsoft.com/office/drawing/2014/main" id="{D7820196-0A47-47EF-832C-A688E8977D6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5" name="Freeform 26">
              <a:extLst>
                <a:ext uri="{FF2B5EF4-FFF2-40B4-BE49-F238E27FC236}">
                  <a16:creationId xmlns:a16="http://schemas.microsoft.com/office/drawing/2014/main" id="{4982E0BF-34AE-48A3-AD6B-E0F3CD05DB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6" name="Freeform 27">
              <a:extLst>
                <a:ext uri="{FF2B5EF4-FFF2-40B4-BE49-F238E27FC236}">
                  <a16:creationId xmlns:a16="http://schemas.microsoft.com/office/drawing/2014/main" id="{CD34643B-9DF2-4310-8868-48252C3393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7" name="Freeform 28">
              <a:extLst>
                <a:ext uri="{FF2B5EF4-FFF2-40B4-BE49-F238E27FC236}">
                  <a16:creationId xmlns:a16="http://schemas.microsoft.com/office/drawing/2014/main" id="{4E020C4E-AF64-44A8-B830-779541D8D54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8" name="Freeform 29">
              <a:extLst>
                <a:ext uri="{FF2B5EF4-FFF2-40B4-BE49-F238E27FC236}">
                  <a16:creationId xmlns:a16="http://schemas.microsoft.com/office/drawing/2014/main" id="{D97BC3D3-B1B3-4825-9169-BBEF1DBCF0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9" name="Freeform 30">
              <a:extLst>
                <a:ext uri="{FF2B5EF4-FFF2-40B4-BE49-F238E27FC236}">
                  <a16:creationId xmlns:a16="http://schemas.microsoft.com/office/drawing/2014/main" id="{A750DC4F-1DAF-470E-98C6-6C68DEB933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0" name="Freeform 31">
              <a:extLst>
                <a:ext uri="{FF2B5EF4-FFF2-40B4-BE49-F238E27FC236}">
                  <a16:creationId xmlns:a16="http://schemas.microsoft.com/office/drawing/2014/main" id="{2F99594A-5BBD-4E10-A818-8BE52B7D952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sp>
        <p:nvSpPr>
          <p:cNvPr id="41" name="Título 1">
            <a:extLst>
              <a:ext uri="{FF2B5EF4-FFF2-40B4-BE49-F238E27FC236}">
                <a16:creationId xmlns:a16="http://schemas.microsoft.com/office/drawing/2014/main" id="{1D4A53EE-A955-42F2-BCDB-C319A26E2CEA}"/>
              </a:ext>
            </a:extLst>
          </p:cNvPr>
          <p:cNvSpPr>
            <a:spLocks noGrp="1"/>
          </p:cNvSpPr>
          <p:nvPr>
            <p:ph type="title"/>
          </p:nvPr>
        </p:nvSpPr>
        <p:spPr>
          <a:xfrm>
            <a:off x="1419898" y="210033"/>
            <a:ext cx="4184994" cy="1478570"/>
          </a:xfrm>
        </p:spPr>
        <p:txBody>
          <a:bodyPr>
            <a:normAutofit/>
          </a:bodyPr>
          <a:lstStyle/>
          <a:p>
            <a:r>
              <a:rPr lang="es-AR" sz="3200" dirty="0" err="1"/>
              <a:t>Convolutional</a:t>
            </a:r>
            <a:r>
              <a:rPr lang="es-AR" sz="3200" dirty="0"/>
              <a:t> </a:t>
            </a:r>
            <a:r>
              <a:rPr lang="es-AR" sz="3200" dirty="0" err="1"/>
              <a:t>interleaver</a:t>
            </a:r>
            <a:endParaRPr lang="es-AR" sz="3200" dirty="0"/>
          </a:p>
        </p:txBody>
      </p:sp>
      <p:pic>
        <p:nvPicPr>
          <p:cNvPr id="42" name="Imagen 41">
            <a:extLst>
              <a:ext uri="{FF2B5EF4-FFF2-40B4-BE49-F238E27FC236}">
                <a16:creationId xmlns:a16="http://schemas.microsoft.com/office/drawing/2014/main" id="{216DCDAF-AFE6-4AD2-9120-B62E21DD5B52}"/>
              </a:ext>
            </a:extLst>
          </p:cNvPr>
          <p:cNvPicPr>
            <a:picLocks noChangeAspect="1"/>
          </p:cNvPicPr>
          <p:nvPr/>
        </p:nvPicPr>
        <p:blipFill>
          <a:blip r:embed="rId5"/>
          <a:stretch>
            <a:fillRect/>
          </a:stretch>
        </p:blipFill>
        <p:spPr>
          <a:xfrm>
            <a:off x="5784549" y="210033"/>
            <a:ext cx="6407451" cy="3218967"/>
          </a:xfrm>
          <a:prstGeom prst="rect">
            <a:avLst/>
          </a:prstGeom>
        </p:spPr>
      </p:pic>
      <mc:AlternateContent xmlns:mc="http://schemas.openxmlformats.org/markup-compatibility/2006" xmlns:p14="http://schemas.microsoft.com/office/powerpoint/2010/main">
        <mc:Choice Requires="p14">
          <p:contentPart p14:bwMode="auto" r:id="rId6">
            <p14:nvContentPartPr>
              <p14:cNvPr id="2" name="Entrada de lápiz 1">
                <a:extLst>
                  <a:ext uri="{FF2B5EF4-FFF2-40B4-BE49-F238E27FC236}">
                    <a16:creationId xmlns:a16="http://schemas.microsoft.com/office/drawing/2014/main" id="{9DFE7878-1385-441C-A57B-F425A976C4E1}"/>
                  </a:ext>
                </a:extLst>
              </p14:cNvPr>
              <p14:cNvContentPartPr/>
              <p14:nvPr/>
            </p14:nvContentPartPr>
            <p14:xfrm>
              <a:off x="9288842" y="1482559"/>
              <a:ext cx="699840" cy="779040"/>
            </p14:xfrm>
          </p:contentPart>
        </mc:Choice>
        <mc:Fallback xmlns="">
          <p:pic>
            <p:nvPicPr>
              <p:cNvPr id="2" name="Entrada de lápiz 1">
                <a:extLst>
                  <a:ext uri="{FF2B5EF4-FFF2-40B4-BE49-F238E27FC236}">
                    <a16:creationId xmlns:a16="http://schemas.microsoft.com/office/drawing/2014/main" id="{9DFE7878-1385-441C-A57B-F425A976C4E1}"/>
                  </a:ext>
                </a:extLst>
              </p:cNvPr>
              <p:cNvPicPr/>
              <p:nvPr/>
            </p:nvPicPr>
            <p:blipFill>
              <a:blip r:embed="rId7"/>
              <a:stretch>
                <a:fillRect/>
              </a:stretch>
            </p:blipFill>
            <p:spPr>
              <a:xfrm>
                <a:off x="9234814" y="1374509"/>
                <a:ext cx="807535" cy="9947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5" name="Entrada de lápiz 4">
                <a:extLst>
                  <a:ext uri="{FF2B5EF4-FFF2-40B4-BE49-F238E27FC236}">
                    <a16:creationId xmlns:a16="http://schemas.microsoft.com/office/drawing/2014/main" id="{73931787-10E8-4CDC-BE38-F75ACF035D21}"/>
                  </a:ext>
                </a:extLst>
              </p14:cNvPr>
              <p14:cNvContentPartPr/>
              <p14:nvPr/>
            </p14:nvContentPartPr>
            <p14:xfrm>
              <a:off x="9317642" y="1565359"/>
              <a:ext cx="632160" cy="593280"/>
            </p14:xfrm>
          </p:contentPart>
        </mc:Choice>
        <mc:Fallback xmlns="">
          <p:pic>
            <p:nvPicPr>
              <p:cNvPr id="5" name="Entrada de lápiz 4">
                <a:extLst>
                  <a:ext uri="{FF2B5EF4-FFF2-40B4-BE49-F238E27FC236}">
                    <a16:creationId xmlns:a16="http://schemas.microsoft.com/office/drawing/2014/main" id="{73931787-10E8-4CDC-BE38-F75ACF035D21}"/>
                  </a:ext>
                </a:extLst>
              </p:cNvPr>
              <p:cNvPicPr/>
              <p:nvPr/>
            </p:nvPicPr>
            <p:blipFill>
              <a:blip r:embed="rId9"/>
              <a:stretch>
                <a:fillRect/>
              </a:stretch>
            </p:blipFill>
            <p:spPr>
              <a:xfrm>
                <a:off x="9263642" y="1457424"/>
                <a:ext cx="739800" cy="808789"/>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6" name="Entrada de lápiz 5">
                <a:extLst>
                  <a:ext uri="{FF2B5EF4-FFF2-40B4-BE49-F238E27FC236}">
                    <a16:creationId xmlns:a16="http://schemas.microsoft.com/office/drawing/2014/main" id="{7B6D74F5-A10E-42EC-BBA6-55CDE43FE8B1}"/>
                  </a:ext>
                </a:extLst>
              </p14:cNvPr>
              <p14:cNvContentPartPr/>
              <p14:nvPr/>
            </p14:nvContentPartPr>
            <p14:xfrm>
              <a:off x="9717962" y="1550599"/>
              <a:ext cx="94320" cy="228240"/>
            </p14:xfrm>
          </p:contentPart>
        </mc:Choice>
        <mc:Fallback xmlns="">
          <p:pic>
            <p:nvPicPr>
              <p:cNvPr id="6" name="Entrada de lápiz 5">
                <a:extLst>
                  <a:ext uri="{FF2B5EF4-FFF2-40B4-BE49-F238E27FC236}">
                    <a16:creationId xmlns:a16="http://schemas.microsoft.com/office/drawing/2014/main" id="{7B6D74F5-A10E-42EC-BBA6-55CDE43FE8B1}"/>
                  </a:ext>
                </a:extLst>
              </p:cNvPr>
              <p:cNvPicPr/>
              <p:nvPr/>
            </p:nvPicPr>
            <p:blipFill>
              <a:blip r:embed="rId11"/>
              <a:stretch>
                <a:fillRect/>
              </a:stretch>
            </p:blipFill>
            <p:spPr>
              <a:xfrm>
                <a:off x="9663962" y="1442769"/>
                <a:ext cx="201960" cy="4435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7" name="Entrada de lápiz 6">
                <a:extLst>
                  <a:ext uri="{FF2B5EF4-FFF2-40B4-BE49-F238E27FC236}">
                    <a16:creationId xmlns:a16="http://schemas.microsoft.com/office/drawing/2014/main" id="{3EAD3808-A14E-4BC7-A5B6-195661F47F81}"/>
                  </a:ext>
                </a:extLst>
              </p14:cNvPr>
              <p14:cNvContentPartPr/>
              <p14:nvPr/>
            </p14:nvContentPartPr>
            <p14:xfrm>
              <a:off x="9775202" y="1486519"/>
              <a:ext cx="114120" cy="93240"/>
            </p14:xfrm>
          </p:contentPart>
        </mc:Choice>
        <mc:Fallback xmlns="">
          <p:pic>
            <p:nvPicPr>
              <p:cNvPr id="7" name="Entrada de lápiz 6">
                <a:extLst>
                  <a:ext uri="{FF2B5EF4-FFF2-40B4-BE49-F238E27FC236}">
                    <a16:creationId xmlns:a16="http://schemas.microsoft.com/office/drawing/2014/main" id="{3EAD3808-A14E-4BC7-A5B6-195661F47F81}"/>
                  </a:ext>
                </a:extLst>
              </p:cNvPr>
              <p:cNvPicPr/>
              <p:nvPr/>
            </p:nvPicPr>
            <p:blipFill>
              <a:blip r:embed="rId13"/>
              <a:stretch>
                <a:fillRect/>
              </a:stretch>
            </p:blipFill>
            <p:spPr>
              <a:xfrm>
                <a:off x="9721202" y="1378519"/>
                <a:ext cx="221760" cy="308880"/>
              </a:xfrm>
              <a:prstGeom prst="rect">
                <a:avLst/>
              </a:prstGeom>
            </p:spPr>
          </p:pic>
        </mc:Fallback>
      </mc:AlternateContent>
      <p:sp>
        <p:nvSpPr>
          <p:cNvPr id="45" name="Marcador de contenido 2">
            <a:extLst>
              <a:ext uri="{FF2B5EF4-FFF2-40B4-BE49-F238E27FC236}">
                <a16:creationId xmlns:a16="http://schemas.microsoft.com/office/drawing/2014/main" id="{EAD78941-8757-49B3-8EB4-F7017C100E3D}"/>
              </a:ext>
            </a:extLst>
          </p:cNvPr>
          <p:cNvSpPr txBox="1">
            <a:spLocks/>
          </p:cNvSpPr>
          <p:nvPr/>
        </p:nvSpPr>
        <p:spPr>
          <a:xfrm>
            <a:off x="1466288" y="2220464"/>
            <a:ext cx="3984324" cy="2586683"/>
          </a:xfrm>
          <a:prstGeom prst="rect">
            <a:avLst/>
          </a:prstGeom>
          <a:solidFill>
            <a:srgbClr val="002060"/>
          </a:solidFill>
          <a:ln w="3810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accent5"/>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accent5"/>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accent5"/>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accent5"/>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accent5"/>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accent5"/>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accent5"/>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accent5"/>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accent5"/>
                </a:solidFill>
                <a:latin typeface="+mn-lt"/>
                <a:ea typeface="+mn-ea"/>
                <a:cs typeface="+mn-cs"/>
              </a:defRPr>
            </a:lvl9pPr>
          </a:lstStyle>
          <a:p>
            <a:pPr marL="0" indent="0">
              <a:buNone/>
            </a:pPr>
            <a:r>
              <a:rPr lang="es-ES" sz="2400" dirty="0">
                <a:solidFill>
                  <a:schemeClr val="tx1"/>
                </a:solidFill>
              </a:rPr>
              <a:t>Se utiliza para proteger a las señales de errores de ráfaga.</a:t>
            </a:r>
          </a:p>
          <a:p>
            <a:pPr marL="0" indent="0">
              <a:buNone/>
            </a:pPr>
            <a:r>
              <a:rPr lang="es-ES" sz="2400" dirty="0">
                <a:solidFill>
                  <a:schemeClr val="tx1"/>
                </a:solidFill>
              </a:rPr>
              <a:t>Se mezclan los paquetes alternándolos.</a:t>
            </a:r>
          </a:p>
          <a:p>
            <a:pPr marL="0" indent="0">
              <a:buNone/>
            </a:pPr>
            <a:r>
              <a:rPr lang="es-ES" sz="2400" dirty="0">
                <a:solidFill>
                  <a:schemeClr val="tx1"/>
                </a:solidFill>
              </a:rPr>
              <a:t>Así es más fácil corregir los errores.</a:t>
            </a:r>
            <a:endParaRPr lang="es-AR" sz="2400" dirty="0">
              <a:solidFill>
                <a:schemeClr val="tx1"/>
              </a:solidFill>
            </a:endParaRPr>
          </a:p>
          <a:p>
            <a:pPr marL="0" indent="0">
              <a:buNone/>
            </a:pPr>
            <a:endParaRPr lang="es-AR" dirty="0">
              <a:solidFill>
                <a:schemeClr val="tx1"/>
              </a:solidFill>
            </a:endParaRPr>
          </a:p>
        </p:txBody>
      </p:sp>
    </p:spTree>
    <p:extLst>
      <p:ext uri="{BB962C8B-B14F-4D97-AF65-F5344CB8AC3E}">
        <p14:creationId xmlns:p14="http://schemas.microsoft.com/office/powerpoint/2010/main" val="31107520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9E1801EE-6E51-4C27-831D-5355686CD3D7}"/>
              </a:ext>
            </a:extLst>
          </p:cNvPr>
          <p:cNvSpPr>
            <a:spLocks noGrp="1"/>
          </p:cNvSpPr>
          <p:nvPr>
            <p:ph idx="1"/>
          </p:nvPr>
        </p:nvSpPr>
        <p:spPr>
          <a:xfrm>
            <a:off x="5634586" y="1235495"/>
            <a:ext cx="5653526" cy="3804470"/>
          </a:xfrm>
          <a:solidFill>
            <a:schemeClr val="bg2">
              <a:lumMod val="75000"/>
            </a:schemeClr>
          </a:solidFill>
          <a:ln>
            <a:solidFill>
              <a:schemeClr val="bg2">
                <a:lumMod val="75000"/>
              </a:schemeClr>
            </a:solidFill>
          </a:ln>
        </p:spPr>
        <p:txBody>
          <a:bodyPr>
            <a:normAutofit fontScale="92500" lnSpcReduction="10000"/>
          </a:bodyPr>
          <a:lstStyle/>
          <a:p>
            <a:pPr marL="0" indent="0">
              <a:buNone/>
            </a:pPr>
            <a:r>
              <a:rPr lang="es-AR" dirty="0"/>
              <a:t>DVB es una familia de estándares abiertos para la transmisión de video.</a:t>
            </a:r>
          </a:p>
          <a:p>
            <a:pPr marL="0" indent="0">
              <a:buNone/>
            </a:pPr>
            <a:r>
              <a:rPr lang="es-AR" dirty="0"/>
              <a:t> Publicado por el </a:t>
            </a:r>
            <a:r>
              <a:rPr lang="es-AR" dirty="0" err="1"/>
              <a:t>European</a:t>
            </a:r>
            <a:r>
              <a:rPr lang="es-AR" dirty="0"/>
              <a:t> </a:t>
            </a:r>
            <a:r>
              <a:rPr lang="es-AR" dirty="0" err="1"/>
              <a:t>Communications</a:t>
            </a:r>
            <a:r>
              <a:rPr lang="es-AR" dirty="0"/>
              <a:t> </a:t>
            </a:r>
            <a:r>
              <a:rPr lang="es-AR" dirty="0" err="1"/>
              <a:t>Standards</a:t>
            </a:r>
            <a:r>
              <a:rPr lang="es-AR" dirty="0"/>
              <a:t> </a:t>
            </a:r>
            <a:r>
              <a:rPr lang="es-AR" dirty="0" err="1"/>
              <a:t>Institute</a:t>
            </a:r>
            <a:r>
              <a:rPr lang="es-AR" dirty="0"/>
              <a:t>. </a:t>
            </a:r>
          </a:p>
          <a:p>
            <a:pPr marL="0" indent="0">
              <a:buNone/>
            </a:pPr>
            <a:r>
              <a:rPr lang="es-AR" dirty="0"/>
              <a:t>Modos: </a:t>
            </a:r>
          </a:p>
          <a:p>
            <a:pPr>
              <a:buFontTx/>
              <a:buChar char="-"/>
            </a:pPr>
            <a:r>
              <a:rPr lang="es-AR" dirty="0"/>
              <a:t>Satelital: DVB-S, DVB-S2, DVB-SH </a:t>
            </a:r>
          </a:p>
          <a:p>
            <a:pPr>
              <a:buFontTx/>
              <a:buChar char="-"/>
            </a:pPr>
            <a:r>
              <a:rPr lang="es-AR" dirty="0"/>
              <a:t>Cable: DVB-C, DVB-C2 </a:t>
            </a:r>
          </a:p>
          <a:p>
            <a:pPr>
              <a:buFontTx/>
              <a:buChar char="-"/>
            </a:pPr>
            <a:r>
              <a:rPr lang="es-AR" dirty="0"/>
              <a:t>Terrestre: DVB-T, DVB-T2, DVB-H</a:t>
            </a:r>
          </a:p>
        </p:txBody>
      </p:sp>
      <p:sp>
        <p:nvSpPr>
          <p:cNvPr id="5" name="CuadroTexto 4">
            <a:extLst>
              <a:ext uri="{FF2B5EF4-FFF2-40B4-BE49-F238E27FC236}">
                <a16:creationId xmlns:a16="http://schemas.microsoft.com/office/drawing/2014/main" id="{FC970ACC-3E84-4474-8F47-9A06A0DADF3E}"/>
              </a:ext>
            </a:extLst>
          </p:cNvPr>
          <p:cNvSpPr txBox="1"/>
          <p:nvPr/>
        </p:nvSpPr>
        <p:spPr>
          <a:xfrm>
            <a:off x="1491428" y="136909"/>
            <a:ext cx="3657600" cy="6001643"/>
          </a:xfrm>
          <a:prstGeom prst="rect">
            <a:avLst/>
          </a:prstGeom>
          <a:noFill/>
        </p:spPr>
        <p:txBody>
          <a:bodyPr wrap="square" rtlCol="0">
            <a:spAutoFit/>
          </a:bodyPr>
          <a:lstStyle/>
          <a:p>
            <a:r>
              <a:rPr lang="es-AR" sz="9600" dirty="0"/>
              <a:t>D</a:t>
            </a:r>
            <a:r>
              <a:rPr lang="es-AR" sz="4400" dirty="0"/>
              <a:t>igital</a:t>
            </a:r>
          </a:p>
          <a:p>
            <a:r>
              <a:rPr lang="es-AR" sz="9600" dirty="0"/>
              <a:t>V</a:t>
            </a:r>
            <a:r>
              <a:rPr lang="es-AR" sz="4400" dirty="0"/>
              <a:t>ideo</a:t>
            </a:r>
          </a:p>
          <a:p>
            <a:r>
              <a:rPr lang="es-AR" sz="9600" dirty="0"/>
              <a:t>B</a:t>
            </a:r>
            <a:r>
              <a:rPr lang="es-AR" sz="4400" dirty="0"/>
              <a:t>roadcasting</a:t>
            </a:r>
          </a:p>
          <a:p>
            <a:r>
              <a:rPr lang="es-AR" sz="9600" dirty="0" err="1"/>
              <a:t>S</a:t>
            </a:r>
            <a:r>
              <a:rPr lang="es-AR" sz="4400" dirty="0" err="1"/>
              <a:t>atelite</a:t>
            </a:r>
            <a:endParaRPr lang="es-AR" sz="4400" dirty="0"/>
          </a:p>
        </p:txBody>
      </p:sp>
    </p:spTree>
    <p:extLst>
      <p:ext uri="{BB962C8B-B14F-4D97-AF65-F5344CB8AC3E}">
        <p14:creationId xmlns:p14="http://schemas.microsoft.com/office/powerpoint/2010/main" val="11569350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2E4E997-8672-4FFD-B8EC-9932A8E471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11" name="Picture 2">
            <a:extLst>
              <a:ext uri="{FF2B5EF4-FFF2-40B4-BE49-F238E27FC236}">
                <a16:creationId xmlns:a16="http://schemas.microsoft.com/office/drawing/2014/main" id="{FE6BA9E6-1D9E-4D30-B528-D49FA1342E4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grpSp>
        <p:nvGrpSpPr>
          <p:cNvPr id="13" name="Group 12">
            <a:extLst>
              <a:ext uri="{FF2B5EF4-FFF2-40B4-BE49-F238E27FC236}">
                <a16:creationId xmlns:a16="http://schemas.microsoft.com/office/drawing/2014/main" id="{453E4DEE-E996-40F8-8635-0FF43D7348F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14" name="Rectangle 5">
              <a:extLst>
                <a:ext uri="{FF2B5EF4-FFF2-40B4-BE49-F238E27FC236}">
                  <a16:creationId xmlns:a16="http://schemas.microsoft.com/office/drawing/2014/main" id="{08BD1D3E-43CE-49EB-A424-0738950C642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5" name="Freeform 6">
              <a:extLst>
                <a:ext uri="{FF2B5EF4-FFF2-40B4-BE49-F238E27FC236}">
                  <a16:creationId xmlns:a16="http://schemas.microsoft.com/office/drawing/2014/main" id="{E9182037-E3FA-489A-95D5-29E4248420D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 name="Freeform 7">
              <a:extLst>
                <a:ext uri="{FF2B5EF4-FFF2-40B4-BE49-F238E27FC236}">
                  <a16:creationId xmlns:a16="http://schemas.microsoft.com/office/drawing/2014/main" id="{E8864E76-AD7F-4BEE-B3F6-A78FA42AEF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 name="Freeform 8">
              <a:extLst>
                <a:ext uri="{FF2B5EF4-FFF2-40B4-BE49-F238E27FC236}">
                  <a16:creationId xmlns:a16="http://schemas.microsoft.com/office/drawing/2014/main" id="{8AD071B3-046D-4479-91FE-01E9AD7C8A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 name="Freeform 9">
              <a:extLst>
                <a:ext uri="{FF2B5EF4-FFF2-40B4-BE49-F238E27FC236}">
                  <a16:creationId xmlns:a16="http://schemas.microsoft.com/office/drawing/2014/main" id="{91D776F5-E902-4A4D-A75D-A46E063C9F3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9" name="Freeform 10">
              <a:extLst>
                <a:ext uri="{FF2B5EF4-FFF2-40B4-BE49-F238E27FC236}">
                  <a16:creationId xmlns:a16="http://schemas.microsoft.com/office/drawing/2014/main" id="{EBED8F24-A998-4952-AB68-E2074F0746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 name="Freeform 11">
              <a:extLst>
                <a:ext uri="{FF2B5EF4-FFF2-40B4-BE49-F238E27FC236}">
                  <a16:creationId xmlns:a16="http://schemas.microsoft.com/office/drawing/2014/main" id="{74D7A646-8CDC-49B3-9C44-3EF38DB426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 name="Freeform 12">
              <a:extLst>
                <a:ext uri="{FF2B5EF4-FFF2-40B4-BE49-F238E27FC236}">
                  <a16:creationId xmlns:a16="http://schemas.microsoft.com/office/drawing/2014/main" id="{D4E99D14-E4F4-419B-9AAF-8D1CEAB28A2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 name="Freeform 13">
              <a:extLst>
                <a:ext uri="{FF2B5EF4-FFF2-40B4-BE49-F238E27FC236}">
                  <a16:creationId xmlns:a16="http://schemas.microsoft.com/office/drawing/2014/main" id="{377E106C-5445-4A52-9F7E-DA17387442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3" name="Freeform 14">
              <a:extLst>
                <a:ext uri="{FF2B5EF4-FFF2-40B4-BE49-F238E27FC236}">
                  <a16:creationId xmlns:a16="http://schemas.microsoft.com/office/drawing/2014/main" id="{752BFE96-D378-4BAE-A64B-F851A34C4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 name="Freeform 15">
              <a:extLst>
                <a:ext uri="{FF2B5EF4-FFF2-40B4-BE49-F238E27FC236}">
                  <a16:creationId xmlns:a16="http://schemas.microsoft.com/office/drawing/2014/main" id="{B88FFB19-5A5E-4078-B467-9D4ABD21BD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5" name="Line 16">
              <a:extLst>
                <a:ext uri="{FF2B5EF4-FFF2-40B4-BE49-F238E27FC236}">
                  <a16:creationId xmlns:a16="http://schemas.microsoft.com/office/drawing/2014/main" id="{11042975-3D19-4728-BCDA-D3F5CD633EDB}"/>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26" name="Freeform 17">
              <a:extLst>
                <a:ext uri="{FF2B5EF4-FFF2-40B4-BE49-F238E27FC236}">
                  <a16:creationId xmlns:a16="http://schemas.microsoft.com/office/drawing/2014/main" id="{A28972BD-D2E1-4DCA-A907-2E3B6F6066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7" name="Freeform 18">
              <a:extLst>
                <a:ext uri="{FF2B5EF4-FFF2-40B4-BE49-F238E27FC236}">
                  <a16:creationId xmlns:a16="http://schemas.microsoft.com/office/drawing/2014/main" id="{1C806824-5C2D-4747-B038-69EE4074B3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8" name="Freeform 19">
              <a:extLst>
                <a:ext uri="{FF2B5EF4-FFF2-40B4-BE49-F238E27FC236}">
                  <a16:creationId xmlns:a16="http://schemas.microsoft.com/office/drawing/2014/main" id="{3B33F710-16D7-4F48-BFCA-66C9CA2352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9" name="Freeform 20">
              <a:extLst>
                <a:ext uri="{FF2B5EF4-FFF2-40B4-BE49-F238E27FC236}">
                  <a16:creationId xmlns:a16="http://schemas.microsoft.com/office/drawing/2014/main" id="{6C8C8ED4-90FA-4E97-AAF0-D5D51E6A935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0" name="Rectangle 21">
              <a:extLst>
                <a:ext uri="{FF2B5EF4-FFF2-40B4-BE49-F238E27FC236}">
                  <a16:creationId xmlns:a16="http://schemas.microsoft.com/office/drawing/2014/main" id="{6C5EB9C1-B25F-4172-8A96-5950ECC828F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31" name="Freeform 22">
              <a:extLst>
                <a:ext uri="{FF2B5EF4-FFF2-40B4-BE49-F238E27FC236}">
                  <a16:creationId xmlns:a16="http://schemas.microsoft.com/office/drawing/2014/main" id="{097E6E8A-9373-4655-882B-21715CCE97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2" name="Freeform 23">
              <a:extLst>
                <a:ext uri="{FF2B5EF4-FFF2-40B4-BE49-F238E27FC236}">
                  <a16:creationId xmlns:a16="http://schemas.microsoft.com/office/drawing/2014/main" id="{EB8CC766-1206-4372-ACAF-8230AF4D542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3" name="Freeform 24">
              <a:extLst>
                <a:ext uri="{FF2B5EF4-FFF2-40B4-BE49-F238E27FC236}">
                  <a16:creationId xmlns:a16="http://schemas.microsoft.com/office/drawing/2014/main" id="{1C8E2511-2489-47B2-9C19-C410910DD9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4" name="Freeform 25">
              <a:extLst>
                <a:ext uri="{FF2B5EF4-FFF2-40B4-BE49-F238E27FC236}">
                  <a16:creationId xmlns:a16="http://schemas.microsoft.com/office/drawing/2014/main" id="{D7820196-0A47-47EF-832C-A688E8977D6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5" name="Freeform 26">
              <a:extLst>
                <a:ext uri="{FF2B5EF4-FFF2-40B4-BE49-F238E27FC236}">
                  <a16:creationId xmlns:a16="http://schemas.microsoft.com/office/drawing/2014/main" id="{4982E0BF-34AE-48A3-AD6B-E0F3CD05DB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6" name="Freeform 27">
              <a:extLst>
                <a:ext uri="{FF2B5EF4-FFF2-40B4-BE49-F238E27FC236}">
                  <a16:creationId xmlns:a16="http://schemas.microsoft.com/office/drawing/2014/main" id="{CD34643B-9DF2-4310-8868-48252C3393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7" name="Freeform 28">
              <a:extLst>
                <a:ext uri="{FF2B5EF4-FFF2-40B4-BE49-F238E27FC236}">
                  <a16:creationId xmlns:a16="http://schemas.microsoft.com/office/drawing/2014/main" id="{4E020C4E-AF64-44A8-B830-779541D8D54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8" name="Freeform 29">
              <a:extLst>
                <a:ext uri="{FF2B5EF4-FFF2-40B4-BE49-F238E27FC236}">
                  <a16:creationId xmlns:a16="http://schemas.microsoft.com/office/drawing/2014/main" id="{D97BC3D3-B1B3-4825-9169-BBEF1DBCF0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9" name="Freeform 30">
              <a:extLst>
                <a:ext uri="{FF2B5EF4-FFF2-40B4-BE49-F238E27FC236}">
                  <a16:creationId xmlns:a16="http://schemas.microsoft.com/office/drawing/2014/main" id="{A750DC4F-1DAF-470E-98C6-6C68DEB933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0" name="Freeform 31">
              <a:extLst>
                <a:ext uri="{FF2B5EF4-FFF2-40B4-BE49-F238E27FC236}">
                  <a16:creationId xmlns:a16="http://schemas.microsoft.com/office/drawing/2014/main" id="{2F99594A-5BBD-4E10-A818-8BE52B7D952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pic>
        <p:nvPicPr>
          <p:cNvPr id="41" name="Imagen 40">
            <a:extLst>
              <a:ext uri="{FF2B5EF4-FFF2-40B4-BE49-F238E27FC236}">
                <a16:creationId xmlns:a16="http://schemas.microsoft.com/office/drawing/2014/main" id="{9FA61275-D1D1-4CF8-B9DD-B311103FA97A}"/>
              </a:ext>
            </a:extLst>
          </p:cNvPr>
          <p:cNvPicPr>
            <a:picLocks noChangeAspect="1"/>
          </p:cNvPicPr>
          <p:nvPr/>
        </p:nvPicPr>
        <p:blipFill>
          <a:blip r:embed="rId4"/>
          <a:stretch>
            <a:fillRect/>
          </a:stretch>
        </p:blipFill>
        <p:spPr>
          <a:xfrm>
            <a:off x="6096000" y="1656876"/>
            <a:ext cx="5456279" cy="35192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
        <p:nvSpPr>
          <p:cNvPr id="4" name="CuadroTexto 3">
            <a:extLst>
              <a:ext uri="{FF2B5EF4-FFF2-40B4-BE49-F238E27FC236}">
                <a16:creationId xmlns:a16="http://schemas.microsoft.com/office/drawing/2014/main" id="{0771814F-5148-42AB-AE7C-53FDCC839460}"/>
              </a:ext>
            </a:extLst>
          </p:cNvPr>
          <p:cNvSpPr txBox="1"/>
          <p:nvPr/>
        </p:nvSpPr>
        <p:spPr>
          <a:xfrm>
            <a:off x="6329363" y="5437188"/>
            <a:ext cx="4819900" cy="369332"/>
          </a:xfrm>
          <a:prstGeom prst="rect">
            <a:avLst/>
          </a:prstGeom>
          <a:noFill/>
        </p:spPr>
        <p:txBody>
          <a:bodyPr wrap="square" rtlCol="0">
            <a:spAutoFit/>
          </a:bodyPr>
          <a:lstStyle/>
          <a:p>
            <a:r>
              <a:rPr lang="es-AR"/>
              <a:t>Están sincronizados con el transporte MPEG-2</a:t>
            </a:r>
          </a:p>
        </p:txBody>
      </p:sp>
      <p:sp>
        <p:nvSpPr>
          <p:cNvPr id="43" name="Marcador de contenido 2">
            <a:extLst>
              <a:ext uri="{FF2B5EF4-FFF2-40B4-BE49-F238E27FC236}">
                <a16:creationId xmlns:a16="http://schemas.microsoft.com/office/drawing/2014/main" id="{E1074429-89FF-446D-88DB-BC91F377566F}"/>
              </a:ext>
            </a:extLst>
          </p:cNvPr>
          <p:cNvSpPr txBox="1">
            <a:spLocks/>
          </p:cNvSpPr>
          <p:nvPr/>
        </p:nvSpPr>
        <p:spPr>
          <a:xfrm>
            <a:off x="1447006" y="1057317"/>
            <a:ext cx="4252913" cy="4564537"/>
          </a:xfrm>
          <a:prstGeom prst="rect">
            <a:avLst/>
          </a:prstGeom>
          <a:solidFill>
            <a:srgbClr val="002060"/>
          </a:solidFill>
          <a:ln w="3810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accent5"/>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accent5"/>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accent5"/>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accent5"/>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accent5"/>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accent5"/>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accent5"/>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accent5"/>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accent5"/>
                </a:solidFill>
                <a:latin typeface="+mn-lt"/>
                <a:ea typeface="+mn-ea"/>
                <a:cs typeface="+mn-cs"/>
              </a:defRPr>
            </a:lvl9pPr>
          </a:lstStyle>
          <a:p>
            <a:pPr marL="0" indent="0">
              <a:buNone/>
            </a:pPr>
            <a:r>
              <a:rPr lang="es-ES" sz="2400" dirty="0">
                <a:solidFill>
                  <a:schemeClr val="tx1"/>
                </a:solidFill>
              </a:rPr>
              <a:t>El INTERLEAVING se realiza en un intercambiador llamado FORNEY, que se compone de 2 interruptores giratorios y una serie de registros de turnos.</a:t>
            </a:r>
          </a:p>
          <a:p>
            <a:pPr marL="0" indent="0">
              <a:buNone/>
            </a:pPr>
            <a:r>
              <a:rPr lang="es-ES" sz="2400" dirty="0">
                <a:solidFill>
                  <a:schemeClr val="tx1"/>
                </a:solidFill>
              </a:rPr>
              <a:t>La velocidad de rotación de los conmutadores corresponde a un múltiplo exacto del largo de los paquetes </a:t>
            </a:r>
            <a:r>
              <a:rPr lang="es-ES" dirty="0">
                <a:solidFill>
                  <a:schemeClr val="tx1"/>
                </a:solidFill>
              </a:rPr>
              <a:t>d</a:t>
            </a:r>
            <a:r>
              <a:rPr lang="es-ES" sz="2400" dirty="0">
                <a:solidFill>
                  <a:schemeClr val="tx1"/>
                </a:solidFill>
              </a:rPr>
              <a:t>el </a:t>
            </a:r>
            <a:r>
              <a:rPr lang="es-ES" sz="2400" dirty="0" err="1">
                <a:solidFill>
                  <a:schemeClr val="tx1"/>
                </a:solidFill>
              </a:rPr>
              <a:t>Interliver</a:t>
            </a:r>
            <a:r>
              <a:rPr lang="es-ES" sz="2400" dirty="0">
                <a:solidFill>
                  <a:schemeClr val="tx1"/>
                </a:solidFill>
              </a:rPr>
              <a:t> y el </a:t>
            </a:r>
            <a:r>
              <a:rPr lang="es-ES" sz="2400" dirty="0" err="1">
                <a:solidFill>
                  <a:schemeClr val="tx1"/>
                </a:solidFill>
              </a:rPr>
              <a:t>de-interliver</a:t>
            </a:r>
            <a:r>
              <a:rPr lang="es-ES" sz="2400" dirty="0">
                <a:solidFill>
                  <a:schemeClr val="tx1"/>
                </a:solidFill>
              </a:rPr>
              <a:t>. </a:t>
            </a:r>
            <a:endParaRPr lang="es-AR" sz="2400" dirty="0">
              <a:solidFill>
                <a:schemeClr val="tx1"/>
              </a:solidFill>
            </a:endParaRPr>
          </a:p>
          <a:p>
            <a:pPr marL="0" indent="0">
              <a:buNone/>
            </a:pPr>
            <a:endParaRPr lang="es-AR" dirty="0">
              <a:solidFill>
                <a:schemeClr val="tx1"/>
              </a:solidFill>
            </a:endParaRPr>
          </a:p>
        </p:txBody>
      </p:sp>
      <p:sp>
        <p:nvSpPr>
          <p:cNvPr id="44" name="Marcador de contenido 2">
            <a:extLst>
              <a:ext uri="{FF2B5EF4-FFF2-40B4-BE49-F238E27FC236}">
                <a16:creationId xmlns:a16="http://schemas.microsoft.com/office/drawing/2014/main" id="{657C2D43-3E91-4BAA-8764-42D6ED34CA32}"/>
              </a:ext>
            </a:extLst>
          </p:cNvPr>
          <p:cNvSpPr txBox="1">
            <a:spLocks/>
          </p:cNvSpPr>
          <p:nvPr/>
        </p:nvSpPr>
        <p:spPr>
          <a:xfrm>
            <a:off x="6896350" y="516178"/>
            <a:ext cx="4252913" cy="1000104"/>
          </a:xfrm>
          <a:prstGeom prst="rect">
            <a:avLst/>
          </a:prstGeom>
          <a:solidFill>
            <a:schemeClr val="bg2">
              <a:lumMod val="20000"/>
              <a:lumOff val="80000"/>
            </a:schemeClr>
          </a:solidFill>
          <a:ln w="3810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vert="horz" lIns="91440" tIns="45720" rIns="91440" bIns="45720" rtlCol="0">
            <a:normAutofit fontScale="55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accent5"/>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accent5"/>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accent5"/>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accent5"/>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accent5"/>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accent5"/>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accent5"/>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accent5"/>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accent5"/>
                </a:solidFill>
                <a:latin typeface="+mn-lt"/>
                <a:ea typeface="+mn-ea"/>
                <a:cs typeface="+mn-cs"/>
              </a:defRPr>
            </a:lvl9pPr>
          </a:lstStyle>
          <a:p>
            <a:pPr marL="0" indent="0">
              <a:buNone/>
            </a:pPr>
            <a:r>
              <a:rPr lang="es-AR" dirty="0">
                <a:solidFill>
                  <a:schemeClr val="bg1"/>
                </a:solidFill>
              </a:rPr>
              <a:t>12 ramas</a:t>
            </a:r>
          </a:p>
          <a:p>
            <a:pPr marL="0" indent="0">
              <a:buNone/>
            </a:pPr>
            <a:r>
              <a:rPr lang="es-AR" dirty="0">
                <a:solidFill>
                  <a:schemeClr val="bg1"/>
                </a:solidFill>
              </a:rPr>
              <a:t>17 registros de desplazamiento</a:t>
            </a:r>
          </a:p>
          <a:p>
            <a:pPr marL="0" indent="0">
              <a:buNone/>
            </a:pPr>
            <a:r>
              <a:rPr lang="es-AR" dirty="0">
                <a:solidFill>
                  <a:schemeClr val="bg1"/>
                </a:solidFill>
              </a:rPr>
              <a:t>2044 bytes de retardo extremo a extremo </a:t>
            </a:r>
          </a:p>
        </p:txBody>
      </p:sp>
    </p:spTree>
    <p:extLst>
      <p:ext uri="{BB962C8B-B14F-4D97-AF65-F5344CB8AC3E}">
        <p14:creationId xmlns:p14="http://schemas.microsoft.com/office/powerpoint/2010/main" val="31181684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2E4E997-8672-4FFD-B8EC-9932A8E471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11" name="Picture 2">
            <a:extLst>
              <a:ext uri="{FF2B5EF4-FFF2-40B4-BE49-F238E27FC236}">
                <a16:creationId xmlns:a16="http://schemas.microsoft.com/office/drawing/2014/main" id="{FE6BA9E6-1D9E-4D30-B528-D49FA1342E4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2" name="Título 1">
            <a:extLst>
              <a:ext uri="{FF2B5EF4-FFF2-40B4-BE49-F238E27FC236}">
                <a16:creationId xmlns:a16="http://schemas.microsoft.com/office/drawing/2014/main" id="{9AA1A8A3-01EA-4949-B292-FE1E15BED721}"/>
              </a:ext>
            </a:extLst>
          </p:cNvPr>
          <p:cNvSpPr>
            <a:spLocks noGrp="1"/>
          </p:cNvSpPr>
          <p:nvPr>
            <p:ph type="title"/>
          </p:nvPr>
        </p:nvSpPr>
        <p:spPr>
          <a:xfrm>
            <a:off x="1196975" y="259253"/>
            <a:ext cx="4660899" cy="1478570"/>
          </a:xfrm>
        </p:spPr>
        <p:txBody>
          <a:bodyPr>
            <a:normAutofit/>
          </a:bodyPr>
          <a:lstStyle/>
          <a:p>
            <a:r>
              <a:rPr lang="es-AR" sz="3200" err="1"/>
              <a:t>Convolutional</a:t>
            </a:r>
            <a:r>
              <a:rPr lang="es-AR" sz="3200"/>
              <a:t> </a:t>
            </a:r>
            <a:r>
              <a:rPr lang="es-AR" sz="3200" err="1"/>
              <a:t>coder</a:t>
            </a:r>
            <a:r>
              <a:rPr lang="es-AR" sz="3200"/>
              <a:t> (</a:t>
            </a:r>
            <a:r>
              <a:rPr lang="es-AR" sz="3200" err="1"/>
              <a:t>trelling</a:t>
            </a:r>
            <a:r>
              <a:rPr lang="es-AR" sz="3200"/>
              <a:t> </a:t>
            </a:r>
            <a:r>
              <a:rPr lang="es-AR" sz="3200" err="1"/>
              <a:t>coder</a:t>
            </a:r>
            <a:r>
              <a:rPr lang="es-AR" sz="3200"/>
              <a:t>)</a:t>
            </a:r>
          </a:p>
        </p:txBody>
      </p:sp>
      <p:pic>
        <p:nvPicPr>
          <p:cNvPr id="4" name="Imagen 3">
            <a:extLst>
              <a:ext uri="{FF2B5EF4-FFF2-40B4-BE49-F238E27FC236}">
                <a16:creationId xmlns:a16="http://schemas.microsoft.com/office/drawing/2014/main" id="{070BDF16-BC9C-4282-B293-88BC5549C931}"/>
              </a:ext>
            </a:extLst>
          </p:cNvPr>
          <p:cNvPicPr>
            <a:picLocks noChangeAspect="1"/>
          </p:cNvPicPr>
          <p:nvPr/>
        </p:nvPicPr>
        <p:blipFill>
          <a:blip r:embed="rId4"/>
          <a:stretch>
            <a:fillRect/>
          </a:stretch>
        </p:blipFill>
        <p:spPr>
          <a:xfrm>
            <a:off x="6260134" y="3639033"/>
            <a:ext cx="5456279" cy="2455324"/>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grpSp>
        <p:nvGrpSpPr>
          <p:cNvPr id="13" name="Group 12">
            <a:extLst>
              <a:ext uri="{FF2B5EF4-FFF2-40B4-BE49-F238E27FC236}">
                <a16:creationId xmlns:a16="http://schemas.microsoft.com/office/drawing/2014/main" id="{453E4DEE-E996-40F8-8635-0FF43D7348F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14" name="Rectangle 5">
              <a:extLst>
                <a:ext uri="{FF2B5EF4-FFF2-40B4-BE49-F238E27FC236}">
                  <a16:creationId xmlns:a16="http://schemas.microsoft.com/office/drawing/2014/main" id="{08BD1D3E-43CE-49EB-A424-0738950C642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5" name="Freeform 6">
              <a:extLst>
                <a:ext uri="{FF2B5EF4-FFF2-40B4-BE49-F238E27FC236}">
                  <a16:creationId xmlns:a16="http://schemas.microsoft.com/office/drawing/2014/main" id="{E9182037-E3FA-489A-95D5-29E4248420D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 name="Freeform 7">
              <a:extLst>
                <a:ext uri="{FF2B5EF4-FFF2-40B4-BE49-F238E27FC236}">
                  <a16:creationId xmlns:a16="http://schemas.microsoft.com/office/drawing/2014/main" id="{E8864E76-AD7F-4BEE-B3F6-A78FA42AEF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 name="Freeform 8">
              <a:extLst>
                <a:ext uri="{FF2B5EF4-FFF2-40B4-BE49-F238E27FC236}">
                  <a16:creationId xmlns:a16="http://schemas.microsoft.com/office/drawing/2014/main" id="{8AD071B3-046D-4479-91FE-01E9AD7C8A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 name="Freeform 9">
              <a:extLst>
                <a:ext uri="{FF2B5EF4-FFF2-40B4-BE49-F238E27FC236}">
                  <a16:creationId xmlns:a16="http://schemas.microsoft.com/office/drawing/2014/main" id="{91D776F5-E902-4A4D-A75D-A46E063C9F3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9" name="Freeform 10">
              <a:extLst>
                <a:ext uri="{FF2B5EF4-FFF2-40B4-BE49-F238E27FC236}">
                  <a16:creationId xmlns:a16="http://schemas.microsoft.com/office/drawing/2014/main" id="{EBED8F24-A998-4952-AB68-E2074F0746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 name="Freeform 11">
              <a:extLst>
                <a:ext uri="{FF2B5EF4-FFF2-40B4-BE49-F238E27FC236}">
                  <a16:creationId xmlns:a16="http://schemas.microsoft.com/office/drawing/2014/main" id="{74D7A646-8CDC-49B3-9C44-3EF38DB426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 name="Freeform 12">
              <a:extLst>
                <a:ext uri="{FF2B5EF4-FFF2-40B4-BE49-F238E27FC236}">
                  <a16:creationId xmlns:a16="http://schemas.microsoft.com/office/drawing/2014/main" id="{D4E99D14-E4F4-419B-9AAF-8D1CEAB28A2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 name="Freeform 13">
              <a:extLst>
                <a:ext uri="{FF2B5EF4-FFF2-40B4-BE49-F238E27FC236}">
                  <a16:creationId xmlns:a16="http://schemas.microsoft.com/office/drawing/2014/main" id="{377E106C-5445-4A52-9F7E-DA17387442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3" name="Freeform 14">
              <a:extLst>
                <a:ext uri="{FF2B5EF4-FFF2-40B4-BE49-F238E27FC236}">
                  <a16:creationId xmlns:a16="http://schemas.microsoft.com/office/drawing/2014/main" id="{752BFE96-D378-4BAE-A64B-F851A34C4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 name="Freeform 15">
              <a:extLst>
                <a:ext uri="{FF2B5EF4-FFF2-40B4-BE49-F238E27FC236}">
                  <a16:creationId xmlns:a16="http://schemas.microsoft.com/office/drawing/2014/main" id="{B88FFB19-5A5E-4078-B467-9D4ABD21BD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5" name="Line 16">
              <a:extLst>
                <a:ext uri="{FF2B5EF4-FFF2-40B4-BE49-F238E27FC236}">
                  <a16:creationId xmlns:a16="http://schemas.microsoft.com/office/drawing/2014/main" id="{11042975-3D19-4728-BCDA-D3F5CD633EDB}"/>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26" name="Freeform 17">
              <a:extLst>
                <a:ext uri="{FF2B5EF4-FFF2-40B4-BE49-F238E27FC236}">
                  <a16:creationId xmlns:a16="http://schemas.microsoft.com/office/drawing/2014/main" id="{A28972BD-D2E1-4DCA-A907-2E3B6F6066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7" name="Freeform 18">
              <a:extLst>
                <a:ext uri="{FF2B5EF4-FFF2-40B4-BE49-F238E27FC236}">
                  <a16:creationId xmlns:a16="http://schemas.microsoft.com/office/drawing/2014/main" id="{1C806824-5C2D-4747-B038-69EE4074B3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8" name="Freeform 19">
              <a:extLst>
                <a:ext uri="{FF2B5EF4-FFF2-40B4-BE49-F238E27FC236}">
                  <a16:creationId xmlns:a16="http://schemas.microsoft.com/office/drawing/2014/main" id="{3B33F710-16D7-4F48-BFCA-66C9CA2352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9" name="Freeform 20">
              <a:extLst>
                <a:ext uri="{FF2B5EF4-FFF2-40B4-BE49-F238E27FC236}">
                  <a16:creationId xmlns:a16="http://schemas.microsoft.com/office/drawing/2014/main" id="{6C8C8ED4-90FA-4E97-AAF0-D5D51E6A935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0" name="Rectangle 21">
              <a:extLst>
                <a:ext uri="{FF2B5EF4-FFF2-40B4-BE49-F238E27FC236}">
                  <a16:creationId xmlns:a16="http://schemas.microsoft.com/office/drawing/2014/main" id="{6C5EB9C1-B25F-4172-8A96-5950ECC828F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31" name="Freeform 22">
              <a:extLst>
                <a:ext uri="{FF2B5EF4-FFF2-40B4-BE49-F238E27FC236}">
                  <a16:creationId xmlns:a16="http://schemas.microsoft.com/office/drawing/2014/main" id="{097E6E8A-9373-4655-882B-21715CCE97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2" name="Freeform 23">
              <a:extLst>
                <a:ext uri="{FF2B5EF4-FFF2-40B4-BE49-F238E27FC236}">
                  <a16:creationId xmlns:a16="http://schemas.microsoft.com/office/drawing/2014/main" id="{EB8CC766-1206-4372-ACAF-8230AF4D542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3" name="Freeform 24">
              <a:extLst>
                <a:ext uri="{FF2B5EF4-FFF2-40B4-BE49-F238E27FC236}">
                  <a16:creationId xmlns:a16="http://schemas.microsoft.com/office/drawing/2014/main" id="{1C8E2511-2489-47B2-9C19-C410910DD9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4" name="Freeform 25">
              <a:extLst>
                <a:ext uri="{FF2B5EF4-FFF2-40B4-BE49-F238E27FC236}">
                  <a16:creationId xmlns:a16="http://schemas.microsoft.com/office/drawing/2014/main" id="{D7820196-0A47-47EF-832C-A688E8977D6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5" name="Freeform 26">
              <a:extLst>
                <a:ext uri="{FF2B5EF4-FFF2-40B4-BE49-F238E27FC236}">
                  <a16:creationId xmlns:a16="http://schemas.microsoft.com/office/drawing/2014/main" id="{4982E0BF-34AE-48A3-AD6B-E0F3CD05DB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6" name="Freeform 27">
              <a:extLst>
                <a:ext uri="{FF2B5EF4-FFF2-40B4-BE49-F238E27FC236}">
                  <a16:creationId xmlns:a16="http://schemas.microsoft.com/office/drawing/2014/main" id="{CD34643B-9DF2-4310-8868-48252C3393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7" name="Freeform 28">
              <a:extLst>
                <a:ext uri="{FF2B5EF4-FFF2-40B4-BE49-F238E27FC236}">
                  <a16:creationId xmlns:a16="http://schemas.microsoft.com/office/drawing/2014/main" id="{4E020C4E-AF64-44A8-B830-779541D8D54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8" name="Freeform 29">
              <a:extLst>
                <a:ext uri="{FF2B5EF4-FFF2-40B4-BE49-F238E27FC236}">
                  <a16:creationId xmlns:a16="http://schemas.microsoft.com/office/drawing/2014/main" id="{D97BC3D3-B1B3-4825-9169-BBEF1DBCF0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9" name="Freeform 30">
              <a:extLst>
                <a:ext uri="{FF2B5EF4-FFF2-40B4-BE49-F238E27FC236}">
                  <a16:creationId xmlns:a16="http://schemas.microsoft.com/office/drawing/2014/main" id="{A750DC4F-1DAF-470E-98C6-6C68DEB933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0" name="Freeform 31">
              <a:extLst>
                <a:ext uri="{FF2B5EF4-FFF2-40B4-BE49-F238E27FC236}">
                  <a16:creationId xmlns:a16="http://schemas.microsoft.com/office/drawing/2014/main" id="{2F99594A-5BBD-4E10-A818-8BE52B7D952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pic>
        <p:nvPicPr>
          <p:cNvPr id="41" name="Imagen 40">
            <a:extLst>
              <a:ext uri="{FF2B5EF4-FFF2-40B4-BE49-F238E27FC236}">
                <a16:creationId xmlns:a16="http://schemas.microsoft.com/office/drawing/2014/main" id="{758699CD-A69F-4100-BCAA-C05B8DD19C79}"/>
              </a:ext>
            </a:extLst>
          </p:cNvPr>
          <p:cNvPicPr>
            <a:picLocks noChangeAspect="1"/>
          </p:cNvPicPr>
          <p:nvPr/>
        </p:nvPicPr>
        <p:blipFill>
          <a:blip r:embed="rId5"/>
          <a:stretch>
            <a:fillRect/>
          </a:stretch>
        </p:blipFill>
        <p:spPr>
          <a:xfrm>
            <a:off x="5707062" y="239954"/>
            <a:ext cx="6407451" cy="3218967"/>
          </a:xfrm>
          <a:prstGeom prst="rect">
            <a:avLst/>
          </a:prstGeom>
        </p:spPr>
      </p:pic>
      <mc:AlternateContent xmlns:mc="http://schemas.openxmlformats.org/markup-compatibility/2006" xmlns:p14="http://schemas.microsoft.com/office/powerpoint/2010/main">
        <mc:Choice Requires="p14">
          <p:contentPart p14:bwMode="auto" r:id="rId6">
            <p14:nvContentPartPr>
              <p14:cNvPr id="5" name="Entrada de lápiz 4">
                <a:extLst>
                  <a:ext uri="{FF2B5EF4-FFF2-40B4-BE49-F238E27FC236}">
                    <a16:creationId xmlns:a16="http://schemas.microsoft.com/office/drawing/2014/main" id="{F4964835-AA88-4E2D-9233-019D5C779039}"/>
                  </a:ext>
                </a:extLst>
              </p14:cNvPr>
              <p14:cNvContentPartPr/>
              <p14:nvPr/>
            </p14:nvContentPartPr>
            <p14:xfrm>
              <a:off x="11765282" y="4169959"/>
              <a:ext cx="360" cy="27720"/>
            </p14:xfrm>
          </p:contentPart>
        </mc:Choice>
        <mc:Fallback xmlns="">
          <p:pic>
            <p:nvPicPr>
              <p:cNvPr id="5" name="Entrada de lápiz 4">
                <a:extLst>
                  <a:ext uri="{FF2B5EF4-FFF2-40B4-BE49-F238E27FC236}">
                    <a16:creationId xmlns:a16="http://schemas.microsoft.com/office/drawing/2014/main" id="{F4964835-AA88-4E2D-9233-019D5C779039}"/>
                  </a:ext>
                </a:extLst>
              </p:cNvPr>
              <p:cNvPicPr/>
              <p:nvPr/>
            </p:nvPicPr>
            <p:blipFill>
              <a:blip r:embed="rId7"/>
              <a:stretch>
                <a:fillRect/>
              </a:stretch>
            </p:blipFill>
            <p:spPr>
              <a:xfrm>
                <a:off x="11711282" y="4061959"/>
                <a:ext cx="108000" cy="2433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6" name="Entrada de lápiz 5">
                <a:extLst>
                  <a:ext uri="{FF2B5EF4-FFF2-40B4-BE49-F238E27FC236}">
                    <a16:creationId xmlns:a16="http://schemas.microsoft.com/office/drawing/2014/main" id="{720504F5-31CD-407E-9FC6-45B4EBEA16BA}"/>
                  </a:ext>
                </a:extLst>
              </p14:cNvPr>
              <p14:cNvContentPartPr/>
              <p14:nvPr/>
            </p14:nvContentPartPr>
            <p14:xfrm>
              <a:off x="9997682" y="1465639"/>
              <a:ext cx="538200" cy="860760"/>
            </p14:xfrm>
          </p:contentPart>
        </mc:Choice>
        <mc:Fallback xmlns="">
          <p:pic>
            <p:nvPicPr>
              <p:cNvPr id="6" name="Entrada de lápiz 5">
                <a:extLst>
                  <a:ext uri="{FF2B5EF4-FFF2-40B4-BE49-F238E27FC236}">
                    <a16:creationId xmlns:a16="http://schemas.microsoft.com/office/drawing/2014/main" id="{720504F5-31CD-407E-9FC6-45B4EBEA16BA}"/>
                  </a:ext>
                </a:extLst>
              </p:cNvPr>
              <p:cNvPicPr/>
              <p:nvPr/>
            </p:nvPicPr>
            <p:blipFill>
              <a:blip r:embed="rId9"/>
              <a:stretch>
                <a:fillRect/>
              </a:stretch>
            </p:blipFill>
            <p:spPr>
              <a:xfrm>
                <a:off x="9943682" y="1357684"/>
                <a:ext cx="645840" cy="1076310"/>
              </a:xfrm>
              <a:prstGeom prst="rect">
                <a:avLst/>
              </a:prstGeom>
            </p:spPr>
          </p:pic>
        </mc:Fallback>
      </mc:AlternateContent>
      <p:sp>
        <p:nvSpPr>
          <p:cNvPr id="42" name="Marcador de contenido 2">
            <a:extLst>
              <a:ext uri="{FF2B5EF4-FFF2-40B4-BE49-F238E27FC236}">
                <a16:creationId xmlns:a16="http://schemas.microsoft.com/office/drawing/2014/main" id="{A7835CAC-8D24-41EF-97CB-66BAF16526D5}"/>
              </a:ext>
            </a:extLst>
          </p:cNvPr>
          <p:cNvSpPr txBox="1">
            <a:spLocks/>
          </p:cNvSpPr>
          <p:nvPr/>
        </p:nvSpPr>
        <p:spPr>
          <a:xfrm>
            <a:off x="1132198" y="1468757"/>
            <a:ext cx="4228789" cy="3651421"/>
          </a:xfrm>
          <a:prstGeom prst="rect">
            <a:avLst/>
          </a:prstGeom>
          <a:solidFill>
            <a:srgbClr val="002060"/>
          </a:solidFill>
          <a:ln w="3810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vert="horz" lIns="91440" tIns="45720" rIns="91440" bIns="45720" rtlCol="0">
            <a:normAutofit fontScale="625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accent5"/>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accent5"/>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accent5"/>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accent5"/>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accent5"/>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accent5"/>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accent5"/>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accent5"/>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accent5"/>
                </a:solidFill>
                <a:latin typeface="+mn-lt"/>
                <a:ea typeface="+mn-ea"/>
                <a:cs typeface="+mn-cs"/>
              </a:defRPr>
            </a:lvl9pPr>
          </a:lstStyle>
          <a:p>
            <a:pPr marL="0" indent="0">
              <a:buNone/>
            </a:pPr>
            <a:r>
              <a:rPr lang="es-ES" dirty="0">
                <a:solidFill>
                  <a:schemeClr val="tx1"/>
                </a:solidFill>
              </a:rPr>
              <a:t>Se encarga de la protección a error interna.</a:t>
            </a:r>
          </a:p>
          <a:p>
            <a:pPr marL="0" indent="0">
              <a:buNone/>
            </a:pPr>
            <a:r>
              <a:rPr lang="es-ES" dirty="0">
                <a:solidFill>
                  <a:schemeClr val="tx1"/>
                </a:solidFill>
              </a:rPr>
              <a:t>Consiste en  un Shift </a:t>
            </a:r>
            <a:r>
              <a:rPr lang="es-ES" dirty="0" err="1">
                <a:solidFill>
                  <a:schemeClr val="tx1"/>
                </a:solidFill>
              </a:rPr>
              <a:t>register</a:t>
            </a:r>
            <a:r>
              <a:rPr lang="es-ES" dirty="0">
                <a:solidFill>
                  <a:schemeClr val="tx1"/>
                </a:solidFill>
              </a:rPr>
              <a:t> de 6 etapas.</a:t>
            </a:r>
            <a:endParaRPr lang="es-AR" dirty="0">
              <a:solidFill>
                <a:schemeClr val="tx1"/>
              </a:solidFill>
            </a:endParaRPr>
          </a:p>
          <a:p>
            <a:pPr marL="0" indent="0">
              <a:buNone/>
            </a:pPr>
            <a:r>
              <a:rPr lang="es-ES" dirty="0">
                <a:solidFill>
                  <a:schemeClr val="tx1"/>
                </a:solidFill>
              </a:rPr>
              <a:t>La señal de entrada se mezcla con el contenido del Shift </a:t>
            </a:r>
            <a:r>
              <a:rPr lang="es-ES" dirty="0" err="1">
                <a:solidFill>
                  <a:schemeClr val="tx1"/>
                </a:solidFill>
              </a:rPr>
              <a:t>register</a:t>
            </a:r>
            <a:r>
              <a:rPr lang="es-ES" dirty="0">
                <a:solidFill>
                  <a:schemeClr val="tx1"/>
                </a:solidFill>
              </a:rPr>
              <a:t>,</a:t>
            </a:r>
            <a:r>
              <a:rPr lang="es-AR" dirty="0">
                <a:solidFill>
                  <a:schemeClr val="tx1"/>
                </a:solidFill>
              </a:rPr>
              <a:t> y e</a:t>
            </a:r>
            <a:r>
              <a:rPr lang="es-ES" dirty="0">
                <a:solidFill>
                  <a:schemeClr val="tx1"/>
                </a:solidFill>
              </a:rPr>
              <a:t>l flujo de datos de la entrada se separa en 3. </a:t>
            </a:r>
            <a:endParaRPr lang="es-AR" dirty="0">
              <a:solidFill>
                <a:schemeClr val="tx1"/>
              </a:solidFill>
            </a:endParaRPr>
          </a:p>
          <a:p>
            <a:pPr marL="0" indent="0">
              <a:buNone/>
            </a:pPr>
            <a:r>
              <a:rPr lang="es-ES" dirty="0">
                <a:solidFill>
                  <a:schemeClr val="tx1"/>
                </a:solidFill>
              </a:rPr>
              <a:t>Se producen dos flujos de datos en la salida</a:t>
            </a:r>
            <a:r>
              <a:rPr lang="es-AR" dirty="0">
                <a:solidFill>
                  <a:schemeClr val="tx1"/>
                </a:solidFill>
              </a:rPr>
              <a:t>, </a:t>
            </a:r>
            <a:r>
              <a:rPr lang="es-ES" dirty="0">
                <a:solidFill>
                  <a:schemeClr val="tx1"/>
                </a:solidFill>
              </a:rPr>
              <a:t>cada uno de los cuales exhibe la misma velocidad de datos que la señal de entrada</a:t>
            </a:r>
            <a:r>
              <a:rPr lang="es-AR" dirty="0">
                <a:solidFill>
                  <a:schemeClr val="tx1"/>
                </a:solidFill>
              </a:rPr>
              <a:t>.</a:t>
            </a:r>
          </a:p>
          <a:p>
            <a:pPr marL="0" indent="0">
              <a:buNone/>
            </a:pPr>
            <a:r>
              <a:rPr lang="es-ES" dirty="0">
                <a:solidFill>
                  <a:schemeClr val="tx1"/>
                </a:solidFill>
              </a:rPr>
              <a:t>La tasa total de datos en la salida es dos veces mayor que la tasa de datos de la entrada que corresponden a </a:t>
            </a:r>
            <a:r>
              <a:rPr lang="es-AR" dirty="0">
                <a:solidFill>
                  <a:schemeClr val="tx1"/>
                </a:solidFill>
              </a:rPr>
              <a:t>un </a:t>
            </a:r>
            <a:r>
              <a:rPr lang="es-AR" sz="2400" dirty="0" err="1">
                <a:solidFill>
                  <a:schemeClr val="tx1"/>
                </a:solidFill>
              </a:rPr>
              <a:t>code</a:t>
            </a:r>
            <a:r>
              <a:rPr lang="es-AR" sz="2400" dirty="0">
                <a:solidFill>
                  <a:schemeClr val="tx1"/>
                </a:solidFill>
              </a:rPr>
              <a:t> </a:t>
            </a:r>
            <a:r>
              <a:rPr lang="es-AR" sz="2400" dirty="0" err="1">
                <a:solidFill>
                  <a:schemeClr val="tx1"/>
                </a:solidFill>
              </a:rPr>
              <a:t>rate</a:t>
            </a:r>
            <a:r>
              <a:rPr lang="es-AR" sz="2400" dirty="0">
                <a:solidFill>
                  <a:schemeClr val="tx1"/>
                </a:solidFill>
              </a:rPr>
              <a:t> = 1/2</a:t>
            </a:r>
          </a:p>
          <a:p>
            <a:pPr marL="0" indent="0">
              <a:buNone/>
            </a:pPr>
            <a:endParaRPr lang="es-AR" dirty="0">
              <a:solidFill>
                <a:schemeClr val="tx1"/>
              </a:solidFill>
            </a:endParaRPr>
          </a:p>
          <a:p>
            <a:pPr marL="0" indent="0">
              <a:buNone/>
            </a:pPr>
            <a:endParaRPr lang="es-AR" dirty="0">
              <a:solidFill>
                <a:schemeClr val="tx1"/>
              </a:solidFill>
            </a:endParaRPr>
          </a:p>
        </p:txBody>
      </p:sp>
    </p:spTree>
    <p:extLst>
      <p:ext uri="{BB962C8B-B14F-4D97-AF65-F5344CB8AC3E}">
        <p14:creationId xmlns:p14="http://schemas.microsoft.com/office/powerpoint/2010/main" val="19733223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B403EDE9-7582-4008-98C4-2DAA205BA1A7}"/>
              </a:ext>
            </a:extLst>
          </p:cNvPr>
          <p:cNvSpPr>
            <a:spLocks noGrp="1"/>
          </p:cNvSpPr>
          <p:nvPr>
            <p:ph idx="1"/>
          </p:nvPr>
        </p:nvSpPr>
        <p:spPr>
          <a:xfrm>
            <a:off x="5149517" y="1203158"/>
            <a:ext cx="6368716" cy="5085347"/>
          </a:xfrm>
        </p:spPr>
        <p:txBody>
          <a:bodyPr>
            <a:normAutofit/>
          </a:bodyPr>
          <a:lstStyle/>
          <a:p>
            <a:pPr marL="0" indent="0">
              <a:buNone/>
            </a:pPr>
            <a:endParaRPr lang="es-ES" dirty="0"/>
          </a:p>
          <a:p>
            <a:pPr marL="0" indent="0">
              <a:buNone/>
            </a:pPr>
            <a:endParaRPr lang="es-AR" dirty="0"/>
          </a:p>
        </p:txBody>
      </p:sp>
      <p:pic>
        <p:nvPicPr>
          <p:cNvPr id="4" name="Imagen 3">
            <a:extLst>
              <a:ext uri="{FF2B5EF4-FFF2-40B4-BE49-F238E27FC236}">
                <a16:creationId xmlns:a16="http://schemas.microsoft.com/office/drawing/2014/main" id="{1650073C-B831-4357-A0F1-2E0384AF7685}"/>
              </a:ext>
            </a:extLst>
          </p:cNvPr>
          <p:cNvPicPr>
            <a:picLocks noChangeAspect="1"/>
          </p:cNvPicPr>
          <p:nvPr/>
        </p:nvPicPr>
        <p:blipFill>
          <a:blip r:embed="rId2"/>
          <a:stretch>
            <a:fillRect/>
          </a:stretch>
        </p:blipFill>
        <p:spPr>
          <a:xfrm>
            <a:off x="1204369" y="1578489"/>
            <a:ext cx="3286210" cy="2148208"/>
          </a:xfrm>
          <a:prstGeom prst="rect">
            <a:avLst/>
          </a:prstGeom>
        </p:spPr>
      </p:pic>
      <p:sp>
        <p:nvSpPr>
          <p:cNvPr id="5" name="CuadroTexto 4">
            <a:extLst>
              <a:ext uri="{FF2B5EF4-FFF2-40B4-BE49-F238E27FC236}">
                <a16:creationId xmlns:a16="http://schemas.microsoft.com/office/drawing/2014/main" id="{09411ACE-5C9E-4067-A1CF-AA04CA5A2AC5}"/>
              </a:ext>
            </a:extLst>
          </p:cNvPr>
          <p:cNvSpPr txBox="1"/>
          <p:nvPr/>
        </p:nvSpPr>
        <p:spPr>
          <a:xfrm>
            <a:off x="1443789" y="3979600"/>
            <a:ext cx="2807369" cy="369332"/>
          </a:xfrm>
          <a:prstGeom prst="rect">
            <a:avLst/>
          </a:prstGeom>
          <a:solidFill>
            <a:srgbClr val="002060">
              <a:alpha val="50000"/>
            </a:srgbClr>
          </a:solidFill>
          <a:ln>
            <a:solidFill>
              <a:schemeClr val="bg2">
                <a:lumMod val="60000"/>
                <a:lumOff val="40000"/>
              </a:schemeClr>
            </a:solidFill>
          </a:ln>
        </p:spPr>
        <p:style>
          <a:lnRef idx="0">
            <a:scrgbClr r="0" g="0" b="0"/>
          </a:lnRef>
          <a:fillRef idx="0">
            <a:scrgbClr r="0" g="0" b="0"/>
          </a:fillRef>
          <a:effectRef idx="0">
            <a:scrgbClr r="0" g="0" b="0"/>
          </a:effectRef>
          <a:fontRef idx="minor">
            <a:schemeClr val="lt1"/>
          </a:fontRef>
        </p:style>
        <p:txBody>
          <a:bodyPr wrap="square" rtlCol="0">
            <a:spAutoFit/>
          </a:bodyPr>
          <a:lstStyle/>
          <a:p>
            <a:r>
              <a:rPr lang="es-AR"/>
              <a:t>2 </a:t>
            </a:r>
            <a:r>
              <a:rPr lang="es-AR" err="1"/>
              <a:t>stage</a:t>
            </a:r>
            <a:r>
              <a:rPr lang="es-AR"/>
              <a:t> </a:t>
            </a:r>
            <a:r>
              <a:rPr lang="es-AR" err="1"/>
              <a:t>convolutional</a:t>
            </a:r>
            <a:r>
              <a:rPr lang="es-AR"/>
              <a:t> </a:t>
            </a:r>
            <a:r>
              <a:rPr lang="es-AR" err="1"/>
              <a:t>coder</a:t>
            </a:r>
            <a:r>
              <a:rPr lang="es-AR"/>
              <a:t> </a:t>
            </a:r>
          </a:p>
        </p:txBody>
      </p:sp>
      <p:sp>
        <p:nvSpPr>
          <p:cNvPr id="10" name="Marcador de contenido 2">
            <a:extLst>
              <a:ext uri="{FF2B5EF4-FFF2-40B4-BE49-F238E27FC236}">
                <a16:creationId xmlns:a16="http://schemas.microsoft.com/office/drawing/2014/main" id="{A9267E60-6071-4659-BA89-127C5B1A6733}"/>
              </a:ext>
            </a:extLst>
          </p:cNvPr>
          <p:cNvSpPr txBox="1">
            <a:spLocks/>
          </p:cNvSpPr>
          <p:nvPr/>
        </p:nvSpPr>
        <p:spPr>
          <a:xfrm>
            <a:off x="5149517" y="1578489"/>
            <a:ext cx="5838114" cy="3306472"/>
          </a:xfrm>
          <a:prstGeom prst="rect">
            <a:avLst/>
          </a:prstGeom>
          <a:solidFill>
            <a:srgbClr val="002060"/>
          </a:solidFill>
          <a:ln w="3810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vert="horz" lIns="91440" tIns="45720" rIns="91440" bIns="45720" rtlCol="0">
            <a:normAutofit fontScale="925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accent5"/>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accent5"/>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accent5"/>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accent5"/>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accent5"/>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accent5"/>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accent5"/>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accent5"/>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accent5"/>
                </a:solidFill>
                <a:latin typeface="+mn-lt"/>
                <a:ea typeface="+mn-ea"/>
                <a:cs typeface="+mn-cs"/>
              </a:defRPr>
            </a:lvl9pPr>
          </a:lstStyle>
          <a:p>
            <a:pPr marL="0" indent="0">
              <a:buNone/>
            </a:pPr>
            <a:r>
              <a:rPr lang="es-ES" dirty="0">
                <a:solidFill>
                  <a:schemeClr val="tx1"/>
                </a:solidFill>
              </a:rPr>
              <a:t>Cada código convolucional consiste en etapas con más o menos retraso, y con una memoria qué es implementada usando registros de desplazamiento. </a:t>
            </a:r>
          </a:p>
          <a:p>
            <a:pPr marL="0" indent="0">
              <a:buNone/>
            </a:pPr>
            <a:endParaRPr lang="es-AR" dirty="0">
              <a:solidFill>
                <a:schemeClr val="tx1"/>
              </a:solidFill>
            </a:endParaRPr>
          </a:p>
          <a:p>
            <a:pPr marL="0" indent="0">
              <a:buNone/>
            </a:pPr>
            <a:r>
              <a:rPr lang="es-ES" dirty="0">
                <a:solidFill>
                  <a:schemeClr val="tx1"/>
                </a:solidFill>
              </a:rPr>
              <a:t>el registro de desplazamiento puede asumir los Estados internos </a:t>
            </a:r>
            <a:r>
              <a:rPr lang="es-AR" dirty="0">
                <a:solidFill>
                  <a:schemeClr val="tx1"/>
                </a:solidFill>
              </a:rPr>
              <a:t>:</a:t>
            </a:r>
          </a:p>
          <a:p>
            <a:pPr marL="0" indent="0">
              <a:buNone/>
            </a:pPr>
            <a:r>
              <a:rPr lang="es-AR" dirty="0">
                <a:solidFill>
                  <a:schemeClr val="tx1"/>
                </a:solidFill>
              </a:rPr>
              <a:t>00   01    10    11</a:t>
            </a:r>
          </a:p>
          <a:p>
            <a:pPr marL="0" indent="0">
              <a:buNone/>
            </a:pPr>
            <a:endParaRPr lang="es-AR" dirty="0">
              <a:solidFill>
                <a:schemeClr val="tx1"/>
              </a:solidFill>
            </a:endParaRPr>
          </a:p>
        </p:txBody>
      </p:sp>
    </p:spTree>
    <p:extLst>
      <p:ext uri="{BB962C8B-B14F-4D97-AF65-F5344CB8AC3E}">
        <p14:creationId xmlns:p14="http://schemas.microsoft.com/office/powerpoint/2010/main" val="41925510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Marcador de contenido 3">
            <a:extLst>
              <a:ext uri="{FF2B5EF4-FFF2-40B4-BE49-F238E27FC236}">
                <a16:creationId xmlns:a16="http://schemas.microsoft.com/office/drawing/2014/main" id="{9B1512F5-3D6C-4FCA-B769-987DCA798971}"/>
              </a:ext>
            </a:extLst>
          </p:cNvPr>
          <p:cNvPicPr>
            <a:picLocks noGrp="1" noChangeAspect="1"/>
          </p:cNvPicPr>
          <p:nvPr>
            <p:ph idx="1"/>
          </p:nvPr>
        </p:nvPicPr>
        <p:blipFill>
          <a:blip r:embed="rId2"/>
          <a:stretch>
            <a:fillRect/>
          </a:stretch>
        </p:blipFill>
        <p:spPr>
          <a:xfrm>
            <a:off x="6096000" y="284507"/>
            <a:ext cx="4847759" cy="6288986"/>
          </a:xfrm>
          <a:prstGeom prst="rect">
            <a:avLst/>
          </a:prstGeom>
        </p:spPr>
      </p:pic>
      <p:pic>
        <p:nvPicPr>
          <p:cNvPr id="3" name="Marcador de contenido 3">
            <a:extLst>
              <a:ext uri="{FF2B5EF4-FFF2-40B4-BE49-F238E27FC236}">
                <a16:creationId xmlns:a16="http://schemas.microsoft.com/office/drawing/2014/main" id="{0CF07E3E-252D-443E-A271-9E4C8DF74695}"/>
              </a:ext>
            </a:extLst>
          </p:cNvPr>
          <p:cNvPicPr>
            <a:picLocks noChangeAspect="1"/>
          </p:cNvPicPr>
          <p:nvPr/>
        </p:nvPicPr>
        <p:blipFill>
          <a:blip r:embed="rId3"/>
          <a:stretch>
            <a:fillRect/>
          </a:stretch>
        </p:blipFill>
        <p:spPr>
          <a:xfrm>
            <a:off x="1378545" y="1847331"/>
            <a:ext cx="4166052" cy="3541712"/>
          </a:xfrm>
          <a:prstGeom prst="rect">
            <a:avLst/>
          </a:prstGeom>
        </p:spPr>
      </p:pic>
      <p:sp>
        <p:nvSpPr>
          <p:cNvPr id="2" name="CuadroTexto 1">
            <a:extLst>
              <a:ext uri="{FF2B5EF4-FFF2-40B4-BE49-F238E27FC236}">
                <a16:creationId xmlns:a16="http://schemas.microsoft.com/office/drawing/2014/main" id="{16FFD7BB-512D-4D61-88C1-B2D6C2CBBB3C}"/>
              </a:ext>
            </a:extLst>
          </p:cNvPr>
          <p:cNvSpPr txBox="1"/>
          <p:nvPr/>
        </p:nvSpPr>
        <p:spPr>
          <a:xfrm>
            <a:off x="1037691" y="758127"/>
            <a:ext cx="4847759" cy="523220"/>
          </a:xfrm>
          <a:prstGeom prst="rect">
            <a:avLst/>
          </a:prstGeom>
          <a:noFill/>
        </p:spPr>
        <p:txBody>
          <a:bodyPr wrap="square" rtlCol="0">
            <a:spAutoFit/>
          </a:bodyPr>
          <a:lstStyle/>
          <a:p>
            <a:r>
              <a:rPr lang="es-AR" sz="2800" dirty="0"/>
              <a:t>Posibles estados del codificador:</a:t>
            </a:r>
          </a:p>
        </p:txBody>
      </p:sp>
    </p:spTree>
    <p:extLst>
      <p:ext uri="{BB962C8B-B14F-4D97-AF65-F5344CB8AC3E}">
        <p14:creationId xmlns:p14="http://schemas.microsoft.com/office/powerpoint/2010/main" val="13812315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EF4BC4C-3200-4563-9A1A-DCEB1197163A}"/>
              </a:ext>
            </a:extLst>
          </p:cNvPr>
          <p:cNvSpPr>
            <a:spLocks noGrp="1"/>
          </p:cNvSpPr>
          <p:nvPr>
            <p:ph type="title"/>
          </p:nvPr>
        </p:nvSpPr>
        <p:spPr>
          <a:xfrm>
            <a:off x="1669731" y="501935"/>
            <a:ext cx="5366068" cy="860761"/>
          </a:xfrm>
        </p:spPr>
        <p:txBody>
          <a:bodyPr anchor="b">
            <a:normAutofit/>
          </a:bodyPr>
          <a:lstStyle/>
          <a:p>
            <a:r>
              <a:rPr lang="es-AR" dirty="0" err="1"/>
              <a:t>Punctuing</a:t>
            </a:r>
            <a:endParaRPr lang="es-AR" dirty="0"/>
          </a:p>
        </p:txBody>
      </p:sp>
      <p:pic>
        <p:nvPicPr>
          <p:cNvPr id="5" name="Imagen 4">
            <a:extLst>
              <a:ext uri="{FF2B5EF4-FFF2-40B4-BE49-F238E27FC236}">
                <a16:creationId xmlns:a16="http://schemas.microsoft.com/office/drawing/2014/main" id="{5D5E9E11-91C7-49DA-8A5E-3A56935B47AB}"/>
              </a:ext>
            </a:extLst>
          </p:cNvPr>
          <p:cNvPicPr>
            <a:picLocks noChangeAspect="1"/>
          </p:cNvPicPr>
          <p:nvPr/>
        </p:nvPicPr>
        <p:blipFill rotWithShape="1">
          <a:blip r:embed="rId3"/>
          <a:srcRect t="10257" b="1955"/>
          <a:stretch/>
        </p:blipFill>
        <p:spPr>
          <a:xfrm>
            <a:off x="7035799" y="3429000"/>
            <a:ext cx="3425199" cy="2337870"/>
          </a:xfrm>
          <a:custGeom>
            <a:avLst/>
            <a:gdLst/>
            <a:ahLst/>
            <a:cxnLst/>
            <a:rect l="l" t="t" r="r" b="b"/>
            <a:pathLst>
              <a:path w="3425199" h="2337870">
                <a:moveTo>
                  <a:pt x="166465" y="0"/>
                </a:moveTo>
                <a:lnTo>
                  <a:pt x="3425199" y="0"/>
                </a:lnTo>
                <a:lnTo>
                  <a:pt x="3425199" y="2337870"/>
                </a:lnTo>
                <a:lnTo>
                  <a:pt x="0" y="2337870"/>
                </a:lnTo>
                <a:lnTo>
                  <a:pt x="0" y="166465"/>
                </a:lnTo>
                <a:cubicBezTo>
                  <a:pt x="0" y="74529"/>
                  <a:pt x="74529" y="0"/>
                  <a:pt x="166465" y="0"/>
                </a:cubicBezTo>
                <a:close/>
              </a:path>
            </a:pathLst>
          </a:cu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pic>
        <p:nvPicPr>
          <p:cNvPr id="6" name="Imagen 5">
            <a:extLst>
              <a:ext uri="{FF2B5EF4-FFF2-40B4-BE49-F238E27FC236}">
                <a16:creationId xmlns:a16="http://schemas.microsoft.com/office/drawing/2014/main" id="{DF682A0D-85F4-48D0-BF1B-E02DB260A3C9}"/>
              </a:ext>
            </a:extLst>
          </p:cNvPr>
          <p:cNvPicPr>
            <a:picLocks noChangeAspect="1"/>
          </p:cNvPicPr>
          <p:nvPr/>
        </p:nvPicPr>
        <p:blipFill>
          <a:blip r:embed="rId4"/>
          <a:stretch>
            <a:fillRect/>
          </a:stretch>
        </p:blipFill>
        <p:spPr>
          <a:xfrm>
            <a:off x="5784549" y="63730"/>
            <a:ext cx="6407451" cy="3218967"/>
          </a:xfrm>
          <a:prstGeom prst="rect">
            <a:avLst/>
          </a:prstGeom>
        </p:spPr>
      </p:pic>
      <mc:AlternateContent xmlns:mc="http://schemas.openxmlformats.org/markup-compatibility/2006" xmlns:p14="http://schemas.microsoft.com/office/powerpoint/2010/main">
        <mc:Choice Requires="p14">
          <p:contentPart p14:bwMode="auto" r:id="rId5">
            <p14:nvContentPartPr>
              <p14:cNvPr id="7" name="Entrada de lápiz 6">
                <a:extLst>
                  <a:ext uri="{FF2B5EF4-FFF2-40B4-BE49-F238E27FC236}">
                    <a16:creationId xmlns:a16="http://schemas.microsoft.com/office/drawing/2014/main" id="{ECBE6D2B-70BA-4E40-BF63-4458F81E6832}"/>
                  </a:ext>
                </a:extLst>
              </p14:cNvPr>
              <p14:cNvContentPartPr/>
              <p14:nvPr/>
            </p14:nvContentPartPr>
            <p14:xfrm>
              <a:off x="10776097" y="1236328"/>
              <a:ext cx="538200" cy="860760"/>
            </p14:xfrm>
          </p:contentPart>
        </mc:Choice>
        <mc:Fallback xmlns="">
          <p:pic>
            <p:nvPicPr>
              <p:cNvPr id="7" name="Entrada de lápiz 6">
                <a:extLst>
                  <a:ext uri="{FF2B5EF4-FFF2-40B4-BE49-F238E27FC236}">
                    <a16:creationId xmlns:a16="http://schemas.microsoft.com/office/drawing/2014/main" id="{ECBE6D2B-70BA-4E40-BF63-4458F81E6832}"/>
                  </a:ext>
                </a:extLst>
              </p:cNvPr>
              <p:cNvPicPr/>
              <p:nvPr/>
            </p:nvPicPr>
            <p:blipFill>
              <a:blip r:embed="rId6"/>
              <a:stretch>
                <a:fillRect/>
              </a:stretch>
            </p:blipFill>
            <p:spPr>
              <a:xfrm>
                <a:off x="10722097" y="1128373"/>
                <a:ext cx="645840" cy="1076310"/>
              </a:xfrm>
              <a:prstGeom prst="rect">
                <a:avLst/>
              </a:prstGeom>
            </p:spPr>
          </p:pic>
        </mc:Fallback>
      </mc:AlternateContent>
      <p:sp>
        <p:nvSpPr>
          <p:cNvPr id="8" name="Marcador de contenido 2">
            <a:extLst>
              <a:ext uri="{FF2B5EF4-FFF2-40B4-BE49-F238E27FC236}">
                <a16:creationId xmlns:a16="http://schemas.microsoft.com/office/drawing/2014/main" id="{24947757-0B66-4839-8A45-86B09C93F35A}"/>
              </a:ext>
            </a:extLst>
          </p:cNvPr>
          <p:cNvSpPr txBox="1">
            <a:spLocks/>
          </p:cNvSpPr>
          <p:nvPr/>
        </p:nvSpPr>
        <p:spPr>
          <a:xfrm>
            <a:off x="1448948" y="1673213"/>
            <a:ext cx="4022212" cy="3541714"/>
          </a:xfrm>
          <a:prstGeom prst="rect">
            <a:avLst/>
          </a:prstGeom>
          <a:solidFill>
            <a:srgbClr val="002060"/>
          </a:solidFill>
          <a:ln w="3810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accent5"/>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accent5"/>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accent5"/>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accent5"/>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accent5"/>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accent5"/>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accent5"/>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accent5"/>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accent5"/>
                </a:solidFill>
                <a:latin typeface="+mn-lt"/>
                <a:ea typeface="+mn-ea"/>
                <a:cs typeface="+mn-cs"/>
              </a:defRPr>
            </a:lvl9pPr>
          </a:lstStyle>
          <a:p>
            <a:pPr marL="0" indent="0">
              <a:buNone/>
            </a:pPr>
            <a:r>
              <a:rPr lang="es-AR" dirty="0">
                <a:solidFill>
                  <a:schemeClr val="tx1"/>
                </a:solidFill>
              </a:rPr>
              <a:t>Permite aumentar la taza de código, sacrificando la protección.</a:t>
            </a:r>
          </a:p>
          <a:p>
            <a:pPr marL="0" indent="0">
              <a:buNone/>
            </a:pPr>
            <a:r>
              <a:rPr lang="es-AR" dirty="0">
                <a:solidFill>
                  <a:schemeClr val="tx1"/>
                </a:solidFill>
              </a:rPr>
              <a:t>Omite bits de forma selectiva.</a:t>
            </a:r>
          </a:p>
          <a:p>
            <a:pPr marL="0" indent="0">
              <a:buNone/>
            </a:pPr>
            <a:r>
              <a:rPr lang="es-AR" dirty="0">
                <a:solidFill>
                  <a:schemeClr val="tx1"/>
                </a:solidFill>
              </a:rPr>
              <a:t>En el receptor, los bits con puntos se consideran errores y serán corregidos por el decodificador VITERBI.</a:t>
            </a:r>
          </a:p>
        </p:txBody>
      </p:sp>
    </p:spTree>
    <p:extLst>
      <p:ext uri="{BB962C8B-B14F-4D97-AF65-F5344CB8AC3E}">
        <p14:creationId xmlns:p14="http://schemas.microsoft.com/office/powerpoint/2010/main" val="5087629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C2E4E997-8672-4FFD-B8EC-9932A8E471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13" name="Picture 2">
            <a:extLst>
              <a:ext uri="{FF2B5EF4-FFF2-40B4-BE49-F238E27FC236}">
                <a16:creationId xmlns:a16="http://schemas.microsoft.com/office/drawing/2014/main" id="{FE6BA9E6-1D9E-4D30-B528-D49FA1342E4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8" name="Content Placeholder 7">
            <a:extLst>
              <a:ext uri="{FF2B5EF4-FFF2-40B4-BE49-F238E27FC236}">
                <a16:creationId xmlns:a16="http://schemas.microsoft.com/office/drawing/2014/main" id="{91150D80-0D98-4FEF-B3A5-581402B03A11}"/>
              </a:ext>
            </a:extLst>
          </p:cNvPr>
          <p:cNvSpPr>
            <a:spLocks noGrp="1"/>
          </p:cNvSpPr>
          <p:nvPr>
            <p:ph idx="1"/>
          </p:nvPr>
        </p:nvSpPr>
        <p:spPr>
          <a:xfrm>
            <a:off x="2116137" y="5039678"/>
            <a:ext cx="8539163" cy="1074738"/>
          </a:xfrm>
        </p:spPr>
        <p:txBody>
          <a:bodyPr>
            <a:normAutofit/>
          </a:bodyPr>
          <a:lstStyle/>
          <a:p>
            <a:pPr marL="0" indent="0">
              <a:buNone/>
            </a:pPr>
            <a:r>
              <a:rPr lang="en-US" sz="2800" dirty="0"/>
              <a:t>Se </a:t>
            </a:r>
            <a:r>
              <a:rPr lang="en-US" sz="2800" dirty="0" err="1"/>
              <a:t>encarga</a:t>
            </a:r>
            <a:r>
              <a:rPr lang="en-US" sz="2800" dirty="0"/>
              <a:t> de preparer la </a:t>
            </a:r>
            <a:r>
              <a:rPr lang="en-US" sz="2800" dirty="0" err="1"/>
              <a:t>señal</a:t>
            </a:r>
            <a:r>
              <a:rPr lang="en-US" sz="2800" dirty="0"/>
              <a:t> para ser </a:t>
            </a:r>
            <a:r>
              <a:rPr lang="en-US" sz="2800" dirty="0" err="1"/>
              <a:t>transmitida</a:t>
            </a:r>
            <a:r>
              <a:rPr lang="en-US" sz="2800" dirty="0"/>
              <a:t>.</a:t>
            </a:r>
          </a:p>
        </p:txBody>
      </p:sp>
      <p:grpSp>
        <p:nvGrpSpPr>
          <p:cNvPr id="15" name="Group 14">
            <a:extLst>
              <a:ext uri="{FF2B5EF4-FFF2-40B4-BE49-F238E27FC236}">
                <a16:creationId xmlns:a16="http://schemas.microsoft.com/office/drawing/2014/main" id="{453E4DEE-E996-40F8-8635-0FF43D7348F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16" name="Rectangle 5">
              <a:extLst>
                <a:ext uri="{FF2B5EF4-FFF2-40B4-BE49-F238E27FC236}">
                  <a16:creationId xmlns:a16="http://schemas.microsoft.com/office/drawing/2014/main" id="{08BD1D3E-43CE-49EB-A424-0738950C642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7" name="Freeform 6">
              <a:extLst>
                <a:ext uri="{FF2B5EF4-FFF2-40B4-BE49-F238E27FC236}">
                  <a16:creationId xmlns:a16="http://schemas.microsoft.com/office/drawing/2014/main" id="{E9182037-E3FA-489A-95D5-29E4248420D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 name="Freeform 7">
              <a:extLst>
                <a:ext uri="{FF2B5EF4-FFF2-40B4-BE49-F238E27FC236}">
                  <a16:creationId xmlns:a16="http://schemas.microsoft.com/office/drawing/2014/main" id="{E8864E76-AD7F-4BEE-B3F6-A78FA42AEF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9" name="Freeform 8">
              <a:extLst>
                <a:ext uri="{FF2B5EF4-FFF2-40B4-BE49-F238E27FC236}">
                  <a16:creationId xmlns:a16="http://schemas.microsoft.com/office/drawing/2014/main" id="{8AD071B3-046D-4479-91FE-01E9AD7C8A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 name="Freeform 9">
              <a:extLst>
                <a:ext uri="{FF2B5EF4-FFF2-40B4-BE49-F238E27FC236}">
                  <a16:creationId xmlns:a16="http://schemas.microsoft.com/office/drawing/2014/main" id="{91D776F5-E902-4A4D-A75D-A46E063C9F3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 name="Freeform 10">
              <a:extLst>
                <a:ext uri="{FF2B5EF4-FFF2-40B4-BE49-F238E27FC236}">
                  <a16:creationId xmlns:a16="http://schemas.microsoft.com/office/drawing/2014/main" id="{EBED8F24-A998-4952-AB68-E2074F0746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 name="Freeform 11">
              <a:extLst>
                <a:ext uri="{FF2B5EF4-FFF2-40B4-BE49-F238E27FC236}">
                  <a16:creationId xmlns:a16="http://schemas.microsoft.com/office/drawing/2014/main" id="{74D7A646-8CDC-49B3-9C44-3EF38DB426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3" name="Freeform 12">
              <a:extLst>
                <a:ext uri="{FF2B5EF4-FFF2-40B4-BE49-F238E27FC236}">
                  <a16:creationId xmlns:a16="http://schemas.microsoft.com/office/drawing/2014/main" id="{D4E99D14-E4F4-419B-9AAF-8D1CEAB28A2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 name="Freeform 13">
              <a:extLst>
                <a:ext uri="{FF2B5EF4-FFF2-40B4-BE49-F238E27FC236}">
                  <a16:creationId xmlns:a16="http://schemas.microsoft.com/office/drawing/2014/main" id="{377E106C-5445-4A52-9F7E-DA17387442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5" name="Freeform 14">
              <a:extLst>
                <a:ext uri="{FF2B5EF4-FFF2-40B4-BE49-F238E27FC236}">
                  <a16:creationId xmlns:a16="http://schemas.microsoft.com/office/drawing/2014/main" id="{752BFE96-D378-4BAE-A64B-F851A34C4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6" name="Freeform 15">
              <a:extLst>
                <a:ext uri="{FF2B5EF4-FFF2-40B4-BE49-F238E27FC236}">
                  <a16:creationId xmlns:a16="http://schemas.microsoft.com/office/drawing/2014/main" id="{B88FFB19-5A5E-4078-B467-9D4ABD21BD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7" name="Line 16">
              <a:extLst>
                <a:ext uri="{FF2B5EF4-FFF2-40B4-BE49-F238E27FC236}">
                  <a16:creationId xmlns:a16="http://schemas.microsoft.com/office/drawing/2014/main" id="{11042975-3D19-4728-BCDA-D3F5CD633EDB}"/>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28" name="Freeform 17">
              <a:extLst>
                <a:ext uri="{FF2B5EF4-FFF2-40B4-BE49-F238E27FC236}">
                  <a16:creationId xmlns:a16="http://schemas.microsoft.com/office/drawing/2014/main" id="{A28972BD-D2E1-4DCA-A907-2E3B6F6066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9" name="Freeform 18">
              <a:extLst>
                <a:ext uri="{FF2B5EF4-FFF2-40B4-BE49-F238E27FC236}">
                  <a16:creationId xmlns:a16="http://schemas.microsoft.com/office/drawing/2014/main" id="{1C806824-5C2D-4747-B038-69EE4074B3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0" name="Freeform 19">
              <a:extLst>
                <a:ext uri="{FF2B5EF4-FFF2-40B4-BE49-F238E27FC236}">
                  <a16:creationId xmlns:a16="http://schemas.microsoft.com/office/drawing/2014/main" id="{3B33F710-16D7-4F48-BFCA-66C9CA2352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1" name="Freeform 20">
              <a:extLst>
                <a:ext uri="{FF2B5EF4-FFF2-40B4-BE49-F238E27FC236}">
                  <a16:creationId xmlns:a16="http://schemas.microsoft.com/office/drawing/2014/main" id="{6C8C8ED4-90FA-4E97-AAF0-D5D51E6A935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2" name="Rectangle 21">
              <a:extLst>
                <a:ext uri="{FF2B5EF4-FFF2-40B4-BE49-F238E27FC236}">
                  <a16:creationId xmlns:a16="http://schemas.microsoft.com/office/drawing/2014/main" id="{6C5EB9C1-B25F-4172-8A96-5950ECC828F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33" name="Freeform 22">
              <a:extLst>
                <a:ext uri="{FF2B5EF4-FFF2-40B4-BE49-F238E27FC236}">
                  <a16:creationId xmlns:a16="http://schemas.microsoft.com/office/drawing/2014/main" id="{097E6E8A-9373-4655-882B-21715CCE97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4" name="Freeform 23">
              <a:extLst>
                <a:ext uri="{FF2B5EF4-FFF2-40B4-BE49-F238E27FC236}">
                  <a16:creationId xmlns:a16="http://schemas.microsoft.com/office/drawing/2014/main" id="{EB8CC766-1206-4372-ACAF-8230AF4D542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5" name="Freeform 24">
              <a:extLst>
                <a:ext uri="{FF2B5EF4-FFF2-40B4-BE49-F238E27FC236}">
                  <a16:creationId xmlns:a16="http://schemas.microsoft.com/office/drawing/2014/main" id="{1C8E2511-2489-47B2-9C19-C410910DD9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6" name="Freeform 25">
              <a:extLst>
                <a:ext uri="{FF2B5EF4-FFF2-40B4-BE49-F238E27FC236}">
                  <a16:creationId xmlns:a16="http://schemas.microsoft.com/office/drawing/2014/main" id="{D7820196-0A47-47EF-832C-A688E8977D6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7" name="Freeform 26">
              <a:extLst>
                <a:ext uri="{FF2B5EF4-FFF2-40B4-BE49-F238E27FC236}">
                  <a16:creationId xmlns:a16="http://schemas.microsoft.com/office/drawing/2014/main" id="{4982E0BF-34AE-48A3-AD6B-E0F3CD05DB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8" name="Freeform 27">
              <a:extLst>
                <a:ext uri="{FF2B5EF4-FFF2-40B4-BE49-F238E27FC236}">
                  <a16:creationId xmlns:a16="http://schemas.microsoft.com/office/drawing/2014/main" id="{CD34643B-9DF2-4310-8868-48252C3393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9" name="Freeform 28">
              <a:extLst>
                <a:ext uri="{FF2B5EF4-FFF2-40B4-BE49-F238E27FC236}">
                  <a16:creationId xmlns:a16="http://schemas.microsoft.com/office/drawing/2014/main" id="{4E020C4E-AF64-44A8-B830-779541D8D54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0" name="Freeform 29">
              <a:extLst>
                <a:ext uri="{FF2B5EF4-FFF2-40B4-BE49-F238E27FC236}">
                  <a16:creationId xmlns:a16="http://schemas.microsoft.com/office/drawing/2014/main" id="{D97BC3D3-B1B3-4825-9169-BBEF1DBCF0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1" name="Freeform 30">
              <a:extLst>
                <a:ext uri="{FF2B5EF4-FFF2-40B4-BE49-F238E27FC236}">
                  <a16:creationId xmlns:a16="http://schemas.microsoft.com/office/drawing/2014/main" id="{A750DC4F-1DAF-470E-98C6-6C68DEB933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2" name="Freeform 31">
              <a:extLst>
                <a:ext uri="{FF2B5EF4-FFF2-40B4-BE49-F238E27FC236}">
                  <a16:creationId xmlns:a16="http://schemas.microsoft.com/office/drawing/2014/main" id="{2F99594A-5BBD-4E10-A818-8BE52B7D952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sp>
        <p:nvSpPr>
          <p:cNvPr id="43" name="Título 1">
            <a:extLst>
              <a:ext uri="{FF2B5EF4-FFF2-40B4-BE49-F238E27FC236}">
                <a16:creationId xmlns:a16="http://schemas.microsoft.com/office/drawing/2014/main" id="{C6132391-8E9F-4C28-A4B6-E57BF089C4FD}"/>
              </a:ext>
            </a:extLst>
          </p:cNvPr>
          <p:cNvSpPr txBox="1">
            <a:spLocks/>
          </p:cNvSpPr>
          <p:nvPr/>
        </p:nvSpPr>
        <p:spPr>
          <a:xfrm>
            <a:off x="1454945" y="373063"/>
            <a:ext cx="4712493" cy="10747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s-AR" sz="3200" dirty="0"/>
              <a:t>MODULATOR</a:t>
            </a:r>
            <a:br>
              <a:rPr lang="es-AR" sz="3200" dirty="0"/>
            </a:br>
            <a:r>
              <a:rPr lang="es-AR" sz="2000" dirty="0"/>
              <a:t>SEGUNDA parte</a:t>
            </a:r>
          </a:p>
        </p:txBody>
      </p:sp>
      <p:pic>
        <p:nvPicPr>
          <p:cNvPr id="44" name="Imagen 43">
            <a:extLst>
              <a:ext uri="{FF2B5EF4-FFF2-40B4-BE49-F238E27FC236}">
                <a16:creationId xmlns:a16="http://schemas.microsoft.com/office/drawing/2014/main" id="{9C751CF3-9B52-457E-BBE2-8734D1BD8C8F}"/>
              </a:ext>
            </a:extLst>
          </p:cNvPr>
          <p:cNvPicPr/>
          <p:nvPr/>
        </p:nvPicPr>
        <p:blipFill rotWithShape="1">
          <a:blip r:embed="rId4">
            <a:extLst>
              <a:ext uri="{28A0092B-C50C-407E-A947-70E740481C1C}">
                <a14:useLocalDpi xmlns:a14="http://schemas.microsoft.com/office/drawing/2010/main" val="0"/>
              </a:ext>
            </a:extLst>
          </a:blip>
          <a:srcRect l="8359" t="51641" r="60856" b="22160"/>
          <a:stretch/>
        </p:blipFill>
        <p:spPr bwMode="auto">
          <a:xfrm>
            <a:off x="2742248" y="1684286"/>
            <a:ext cx="6778943" cy="298772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844189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BA4FE1F-4B05-4589-B063-96D852DBF829}"/>
              </a:ext>
            </a:extLst>
          </p:cNvPr>
          <p:cNvSpPr>
            <a:spLocks noGrp="1"/>
          </p:cNvSpPr>
          <p:nvPr>
            <p:ph type="title"/>
          </p:nvPr>
        </p:nvSpPr>
        <p:spPr>
          <a:xfrm>
            <a:off x="1848760" y="275971"/>
            <a:ext cx="5122227" cy="1286482"/>
          </a:xfrm>
        </p:spPr>
        <p:txBody>
          <a:bodyPr/>
          <a:lstStyle/>
          <a:p>
            <a:r>
              <a:rPr lang="es-AR" dirty="0" err="1"/>
              <a:t>mapper</a:t>
            </a:r>
            <a:endParaRPr lang="es-AR" dirty="0"/>
          </a:p>
        </p:txBody>
      </p:sp>
      <p:pic>
        <p:nvPicPr>
          <p:cNvPr id="5" name="Imagen 4">
            <a:extLst>
              <a:ext uri="{FF2B5EF4-FFF2-40B4-BE49-F238E27FC236}">
                <a16:creationId xmlns:a16="http://schemas.microsoft.com/office/drawing/2014/main" id="{80082D26-1265-4BB4-8E41-845EBFC754E9}"/>
              </a:ext>
            </a:extLst>
          </p:cNvPr>
          <p:cNvPicPr/>
          <p:nvPr/>
        </p:nvPicPr>
        <p:blipFill rotWithShape="1">
          <a:blip r:embed="rId2">
            <a:extLst>
              <a:ext uri="{28A0092B-C50C-407E-A947-70E740481C1C}">
                <a14:useLocalDpi xmlns:a14="http://schemas.microsoft.com/office/drawing/2010/main" val="0"/>
              </a:ext>
            </a:extLst>
          </a:blip>
          <a:srcRect l="8359" t="51641" r="60856" b="22160"/>
          <a:stretch/>
        </p:blipFill>
        <p:spPr bwMode="auto">
          <a:xfrm>
            <a:off x="5975131" y="1562453"/>
            <a:ext cx="5443705" cy="2702751"/>
          </a:xfrm>
          <a:prstGeom prst="rect">
            <a:avLst/>
          </a:prstGeom>
          <a:ln>
            <a:noFill/>
          </a:ln>
          <a:extLst>
            <a:ext uri="{53640926-AAD7-44D8-BBD7-CCE9431645EC}">
              <a14:shadowObscured xmlns:a14="http://schemas.microsoft.com/office/drawing/2010/main"/>
            </a:ext>
          </a:extLst>
        </p:spPr>
      </p:pic>
      <p:sp>
        <p:nvSpPr>
          <p:cNvPr id="6" name="Marcador de contenido 2">
            <a:extLst>
              <a:ext uri="{FF2B5EF4-FFF2-40B4-BE49-F238E27FC236}">
                <a16:creationId xmlns:a16="http://schemas.microsoft.com/office/drawing/2014/main" id="{48413EEA-DBA5-426E-95FB-D7324043F2AE}"/>
              </a:ext>
            </a:extLst>
          </p:cNvPr>
          <p:cNvSpPr txBox="1">
            <a:spLocks/>
          </p:cNvSpPr>
          <p:nvPr/>
        </p:nvSpPr>
        <p:spPr>
          <a:xfrm>
            <a:off x="1464714" y="1756096"/>
            <a:ext cx="3895562" cy="2315463"/>
          </a:xfrm>
          <a:prstGeom prst="rect">
            <a:avLst/>
          </a:prstGeom>
          <a:solidFill>
            <a:srgbClr val="002060"/>
          </a:solidFill>
          <a:ln w="3810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accent5"/>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accent5"/>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accent5"/>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accent5"/>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accent5"/>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accent5"/>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accent5"/>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accent5"/>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accent5"/>
                </a:solidFill>
                <a:latin typeface="+mn-lt"/>
                <a:ea typeface="+mn-ea"/>
                <a:cs typeface="+mn-cs"/>
              </a:defRPr>
            </a:lvl9pPr>
          </a:lstStyle>
          <a:p>
            <a:pPr marL="0" indent="0">
              <a:buNone/>
            </a:pPr>
            <a:r>
              <a:rPr lang="es-AR" dirty="0">
                <a:solidFill>
                  <a:schemeClr val="tx1"/>
                </a:solidFill>
              </a:rPr>
              <a:t>Se encarga de traducir la cadena de bits al símbolo correspondiente en QPSK.</a:t>
            </a:r>
          </a:p>
          <a:p>
            <a:pPr marL="0" indent="0">
              <a:buNone/>
            </a:pPr>
            <a:r>
              <a:rPr lang="es-AR" dirty="0">
                <a:solidFill>
                  <a:schemeClr val="tx1"/>
                </a:solidFill>
              </a:rPr>
              <a:t>Normalmente se utiliza el código Gray</a:t>
            </a:r>
          </a:p>
        </p:txBody>
      </p:sp>
      <mc:AlternateContent xmlns:mc="http://schemas.openxmlformats.org/markup-compatibility/2006" xmlns:p14="http://schemas.microsoft.com/office/powerpoint/2010/main">
        <mc:Choice Requires="p14">
          <p:contentPart p14:bwMode="auto" r:id="rId3">
            <p14:nvContentPartPr>
              <p14:cNvPr id="9" name="Entrada de lápiz 8">
                <a:extLst>
                  <a:ext uri="{FF2B5EF4-FFF2-40B4-BE49-F238E27FC236}">
                    <a16:creationId xmlns:a16="http://schemas.microsoft.com/office/drawing/2014/main" id="{1F1E6EFF-88AE-4773-AE1B-DABD108DADB5}"/>
                  </a:ext>
                </a:extLst>
              </p14:cNvPr>
              <p14:cNvContentPartPr/>
              <p14:nvPr/>
            </p14:nvContentPartPr>
            <p14:xfrm>
              <a:off x="6321972" y="2213466"/>
              <a:ext cx="451855" cy="700362"/>
            </p14:xfrm>
          </p:contentPart>
        </mc:Choice>
        <mc:Fallback xmlns="">
          <p:pic>
            <p:nvPicPr>
              <p:cNvPr id="9" name="Entrada de lápiz 8">
                <a:extLst>
                  <a:ext uri="{FF2B5EF4-FFF2-40B4-BE49-F238E27FC236}">
                    <a16:creationId xmlns:a16="http://schemas.microsoft.com/office/drawing/2014/main" id="{1F1E6EFF-88AE-4773-AE1B-DABD108DADB5}"/>
                  </a:ext>
                </a:extLst>
              </p:cNvPr>
              <p:cNvPicPr/>
              <p:nvPr/>
            </p:nvPicPr>
            <p:blipFill>
              <a:blip r:embed="rId4"/>
              <a:stretch>
                <a:fillRect/>
              </a:stretch>
            </p:blipFill>
            <p:spPr>
              <a:xfrm>
                <a:off x="6267965" y="2105497"/>
                <a:ext cx="559508" cy="915941"/>
              </a:xfrm>
              <a:prstGeom prst="rect">
                <a:avLst/>
              </a:prstGeom>
            </p:spPr>
          </p:pic>
        </mc:Fallback>
      </mc:AlternateContent>
    </p:spTree>
    <p:extLst>
      <p:ext uri="{BB962C8B-B14F-4D97-AF65-F5344CB8AC3E}">
        <p14:creationId xmlns:p14="http://schemas.microsoft.com/office/powerpoint/2010/main" val="27504905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8F6127E6-5F3F-42E0-A711-7D0671B721F2}"/>
              </a:ext>
            </a:extLst>
          </p:cNvPr>
          <p:cNvPicPr/>
          <p:nvPr/>
        </p:nvPicPr>
        <p:blipFill rotWithShape="1">
          <a:blip r:embed="rId2">
            <a:extLst>
              <a:ext uri="{28A0092B-C50C-407E-A947-70E740481C1C}">
                <a14:useLocalDpi xmlns:a14="http://schemas.microsoft.com/office/drawing/2010/main" val="0"/>
              </a:ext>
            </a:extLst>
          </a:blip>
          <a:srcRect l="8359" t="51641" r="60856" b="22160"/>
          <a:stretch/>
        </p:blipFill>
        <p:spPr bwMode="auto">
          <a:xfrm>
            <a:off x="6532182" y="199973"/>
            <a:ext cx="5366450" cy="2637820"/>
          </a:xfrm>
          <a:prstGeom prst="rect">
            <a:avLst/>
          </a:prstGeom>
          <a:ln>
            <a:noFill/>
          </a:ln>
          <a:extLst>
            <a:ext uri="{53640926-AAD7-44D8-BBD7-CCE9431645EC}">
              <a14:shadowObscured xmlns:a14="http://schemas.microsoft.com/office/drawing/2010/main"/>
            </a:ext>
          </a:extLst>
        </p:spPr>
      </p:pic>
      <p:pic>
        <p:nvPicPr>
          <p:cNvPr id="7" name="Marcador de contenido 3">
            <a:extLst>
              <a:ext uri="{FF2B5EF4-FFF2-40B4-BE49-F238E27FC236}">
                <a16:creationId xmlns:a16="http://schemas.microsoft.com/office/drawing/2014/main" id="{4854CB53-950B-463D-9A24-82456563F339}"/>
              </a:ext>
            </a:extLst>
          </p:cNvPr>
          <p:cNvPicPr>
            <a:picLocks noChangeAspect="1"/>
          </p:cNvPicPr>
          <p:nvPr/>
        </p:nvPicPr>
        <p:blipFill>
          <a:blip r:embed="rId3"/>
          <a:stretch>
            <a:fillRect/>
          </a:stretch>
        </p:blipFill>
        <p:spPr>
          <a:xfrm>
            <a:off x="6964680" y="3098585"/>
            <a:ext cx="3959023" cy="3019858"/>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mc:AlternateContent xmlns:mc="http://schemas.openxmlformats.org/markup-compatibility/2006" xmlns:a14="http://schemas.microsoft.com/office/drawing/2010/main">
        <mc:Choice Requires="a14">
          <p:sp>
            <p:nvSpPr>
              <p:cNvPr id="9" name="Marcador de contenido 2">
                <a:extLst>
                  <a:ext uri="{FF2B5EF4-FFF2-40B4-BE49-F238E27FC236}">
                    <a16:creationId xmlns:a16="http://schemas.microsoft.com/office/drawing/2014/main" id="{DDEBFE27-5A80-4535-99EB-E03171BE7030}"/>
                  </a:ext>
                </a:extLst>
              </p:cNvPr>
              <p:cNvSpPr txBox="1">
                <a:spLocks/>
              </p:cNvSpPr>
              <p:nvPr/>
            </p:nvSpPr>
            <p:spPr>
              <a:xfrm>
                <a:off x="1606202" y="1655379"/>
                <a:ext cx="4352762" cy="3241573"/>
              </a:xfrm>
              <a:prstGeom prst="rect">
                <a:avLst/>
              </a:prstGeom>
              <a:solidFill>
                <a:srgbClr val="002060"/>
              </a:solidFill>
              <a:ln w="3810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vert="horz" lIns="91440" tIns="45720" rIns="91440" bIns="45720" rtlCol="0">
                <a:normAutofit fontScale="925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accent5"/>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accent5"/>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accent5"/>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accent5"/>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accent5"/>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accent5"/>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accent5"/>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accent5"/>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accent5"/>
                    </a:solidFill>
                    <a:latin typeface="+mn-lt"/>
                    <a:ea typeface="+mn-ea"/>
                    <a:cs typeface="+mn-cs"/>
                  </a:defRPr>
                </a:lvl9pPr>
              </a:lstStyle>
              <a:p>
                <a:pPr marL="0" indent="0">
                  <a:buNone/>
                </a:pPr>
                <a:r>
                  <a:rPr lang="es-AR" dirty="0">
                    <a:solidFill>
                      <a:schemeClr val="tx1"/>
                    </a:solidFill>
                  </a:rPr>
                  <a:t>La señal pasa por un filtro llamado “Roll Off”.</a:t>
                </a:r>
              </a:p>
              <a:p>
                <a:pPr marL="0" indent="0">
                  <a:buNone/>
                </a:pPr>
                <a:r>
                  <a:rPr lang="es-AR" dirty="0">
                    <a:solidFill>
                      <a:schemeClr val="tx1"/>
                    </a:solidFill>
                  </a:rPr>
                  <a:t>La señal sale con una forma de </a:t>
                </a:r>
                <a14:m>
                  <m:oMath xmlns:m="http://schemas.openxmlformats.org/officeDocument/2006/math">
                    <m:rad>
                      <m:radPr>
                        <m:degHide m:val="on"/>
                        <m:ctrlPr>
                          <a:rPr lang="es-AR" i="1" smtClean="0">
                            <a:solidFill>
                              <a:schemeClr val="tx1"/>
                            </a:solidFill>
                            <a:latin typeface="Cambria Math" panose="02040503050406030204" pitchFamily="18" charset="0"/>
                          </a:rPr>
                        </m:ctrlPr>
                      </m:radPr>
                      <m:deg/>
                      <m:e>
                        <m:sSup>
                          <m:sSupPr>
                            <m:ctrlPr>
                              <a:rPr lang="es-AR" i="1" smtClean="0">
                                <a:solidFill>
                                  <a:schemeClr val="tx1"/>
                                </a:solidFill>
                                <a:latin typeface="Cambria Math" panose="02040503050406030204" pitchFamily="18" charset="0"/>
                              </a:rPr>
                            </m:ctrlPr>
                          </m:sSupPr>
                          <m:e>
                            <m:r>
                              <a:rPr lang="es-AR" b="0" i="1" smtClean="0">
                                <a:solidFill>
                                  <a:schemeClr val="tx1"/>
                                </a:solidFill>
                                <a:latin typeface="Cambria Math" panose="02040503050406030204" pitchFamily="18" charset="0"/>
                              </a:rPr>
                              <m:t>𝑐𝑜𝑠</m:t>
                            </m:r>
                          </m:e>
                          <m:sup>
                            <m:r>
                              <a:rPr lang="es-AR" b="0" i="1" smtClean="0">
                                <a:solidFill>
                                  <a:schemeClr val="tx1"/>
                                </a:solidFill>
                                <a:latin typeface="Cambria Math" panose="02040503050406030204" pitchFamily="18" charset="0"/>
                              </a:rPr>
                              <m:t>2</m:t>
                            </m:r>
                          </m:sup>
                        </m:sSup>
                      </m:e>
                    </m:rad>
                  </m:oMath>
                </a14:m>
                <a:r>
                  <a:rPr lang="es-AR" dirty="0">
                    <a:solidFill>
                      <a:schemeClr val="tx1"/>
                    </a:solidFill>
                  </a:rPr>
                  <a:t>.</a:t>
                </a:r>
              </a:p>
              <a:p>
                <a:pPr marL="0" indent="0">
                  <a:buNone/>
                </a:pPr>
                <a:r>
                  <a:rPr lang="es-AR" dirty="0">
                    <a:solidFill>
                      <a:schemeClr val="tx1"/>
                    </a:solidFill>
                  </a:rPr>
                  <a:t>La señal se modula en QPSK, pasa por un MIXER. Una de las señales se modula y la otra señal se desfasa 90°.</a:t>
                </a:r>
              </a:p>
            </p:txBody>
          </p:sp>
        </mc:Choice>
        <mc:Fallback xmlns="">
          <p:sp>
            <p:nvSpPr>
              <p:cNvPr id="9" name="Marcador de contenido 2">
                <a:extLst>
                  <a:ext uri="{FF2B5EF4-FFF2-40B4-BE49-F238E27FC236}">
                    <a16:creationId xmlns:a16="http://schemas.microsoft.com/office/drawing/2014/main" id="{DDEBFE27-5A80-4535-99EB-E03171BE7030}"/>
                  </a:ext>
                </a:extLst>
              </p:cNvPr>
              <p:cNvSpPr txBox="1">
                <a:spLocks noRot="1" noChangeAspect="1" noMove="1" noResize="1" noEditPoints="1" noAdjustHandles="1" noChangeArrowheads="1" noChangeShapeType="1" noTextEdit="1"/>
              </p:cNvSpPr>
              <p:nvPr/>
            </p:nvSpPr>
            <p:spPr>
              <a:xfrm>
                <a:off x="1606202" y="1655379"/>
                <a:ext cx="4352762" cy="3241573"/>
              </a:xfrm>
              <a:prstGeom prst="rect">
                <a:avLst/>
              </a:prstGeom>
              <a:blipFill>
                <a:blip r:embed="rId4"/>
                <a:stretch>
                  <a:fillRect l="-1387" t="-745"/>
                </a:stretch>
              </a:blipFill>
              <a:ln w="38100" cap="flat" cmpd="sng" algn="ctr">
                <a:solidFill>
                  <a:schemeClr val="accent5"/>
                </a:solidFill>
                <a:prstDash val="solid"/>
                <a:round/>
                <a:headEnd type="none" w="med" len="med"/>
                <a:tailEnd type="none" w="med" len="med"/>
              </a:ln>
            </p:spPr>
            <p:txBody>
              <a:bodyPr/>
              <a:lstStyle/>
              <a:p>
                <a:r>
                  <a:rPr lang="es-AR">
                    <a:noFill/>
                  </a:rPr>
                  <a:t> </a:t>
                </a:r>
              </a:p>
            </p:txBody>
          </p:sp>
        </mc:Fallback>
      </mc:AlternateContent>
    </p:spTree>
    <p:extLst>
      <p:ext uri="{BB962C8B-B14F-4D97-AF65-F5344CB8AC3E}">
        <p14:creationId xmlns:p14="http://schemas.microsoft.com/office/powerpoint/2010/main" val="23677596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2E4E997-8672-4FFD-B8EC-9932A8E471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11" name="Picture 2">
            <a:extLst>
              <a:ext uri="{FF2B5EF4-FFF2-40B4-BE49-F238E27FC236}">
                <a16:creationId xmlns:a16="http://schemas.microsoft.com/office/drawing/2014/main" id="{FE6BA9E6-1D9E-4D30-B528-D49FA1342E4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2" name="Título 1">
            <a:extLst>
              <a:ext uri="{FF2B5EF4-FFF2-40B4-BE49-F238E27FC236}">
                <a16:creationId xmlns:a16="http://schemas.microsoft.com/office/drawing/2014/main" id="{0AF8B66A-E180-4AD7-8C33-C19A5EE217B4}"/>
              </a:ext>
            </a:extLst>
          </p:cNvPr>
          <p:cNvSpPr>
            <a:spLocks noGrp="1"/>
          </p:cNvSpPr>
          <p:nvPr>
            <p:ph type="title"/>
          </p:nvPr>
        </p:nvSpPr>
        <p:spPr>
          <a:xfrm>
            <a:off x="1648038" y="707418"/>
            <a:ext cx="4459286" cy="1478570"/>
          </a:xfrm>
        </p:spPr>
        <p:txBody>
          <a:bodyPr>
            <a:normAutofit/>
          </a:bodyPr>
          <a:lstStyle/>
          <a:p>
            <a:r>
              <a:rPr lang="es-AR" sz="3200" dirty="0"/>
              <a:t>DVB-S receiver</a:t>
            </a:r>
            <a:br>
              <a:rPr lang="es-AR" sz="3200" dirty="0"/>
            </a:br>
            <a:endParaRPr lang="es-AR" sz="2400" dirty="0"/>
          </a:p>
        </p:txBody>
      </p:sp>
      <p:sp>
        <p:nvSpPr>
          <p:cNvPr id="3" name="Marcador de contenido 2">
            <a:extLst>
              <a:ext uri="{FF2B5EF4-FFF2-40B4-BE49-F238E27FC236}">
                <a16:creationId xmlns:a16="http://schemas.microsoft.com/office/drawing/2014/main" id="{E8218D57-F470-4C76-BD87-0DF97E77DDC1}"/>
              </a:ext>
            </a:extLst>
          </p:cNvPr>
          <p:cNvSpPr>
            <a:spLocks noGrp="1"/>
          </p:cNvSpPr>
          <p:nvPr>
            <p:ph idx="1"/>
          </p:nvPr>
        </p:nvSpPr>
        <p:spPr>
          <a:xfrm>
            <a:off x="1641529" y="2117091"/>
            <a:ext cx="8908941" cy="2193395"/>
          </a:xfrm>
        </p:spPr>
        <p:txBody>
          <a:bodyPr>
            <a:normAutofit/>
          </a:bodyPr>
          <a:lstStyle/>
          <a:p>
            <a:pPr marL="0" indent="0">
              <a:buNone/>
            </a:pPr>
            <a:r>
              <a:rPr lang="es-AR" sz="2000" dirty="0"/>
              <a:t>Cuenta con 2 partes:</a:t>
            </a:r>
          </a:p>
          <a:p>
            <a:pPr marL="457200" indent="-457200">
              <a:buFont typeface="+mj-lt"/>
              <a:buAutoNum type="arabicPeriod"/>
            </a:pPr>
            <a:r>
              <a:rPr lang="es-AR" sz="2000" dirty="0"/>
              <a:t>Recibe la señal RF, se transada a una frecuencia intermedia IF y se amplifica.</a:t>
            </a:r>
          </a:p>
          <a:p>
            <a:pPr marL="457200" indent="-457200">
              <a:buFont typeface="+mj-lt"/>
              <a:buAutoNum type="arabicPeriod"/>
            </a:pPr>
            <a:r>
              <a:rPr lang="es-AR" sz="2000" dirty="0"/>
              <a:t>Se encarga de decodificar la señal en el orden inverso en la cual fue codificada.</a:t>
            </a:r>
          </a:p>
        </p:txBody>
      </p:sp>
      <p:grpSp>
        <p:nvGrpSpPr>
          <p:cNvPr id="13" name="Group 12">
            <a:extLst>
              <a:ext uri="{FF2B5EF4-FFF2-40B4-BE49-F238E27FC236}">
                <a16:creationId xmlns:a16="http://schemas.microsoft.com/office/drawing/2014/main" id="{453E4DEE-E996-40F8-8635-0FF43D7348F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14" name="Rectangle 5">
              <a:extLst>
                <a:ext uri="{FF2B5EF4-FFF2-40B4-BE49-F238E27FC236}">
                  <a16:creationId xmlns:a16="http://schemas.microsoft.com/office/drawing/2014/main" id="{08BD1D3E-43CE-49EB-A424-0738950C642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5" name="Freeform 6">
              <a:extLst>
                <a:ext uri="{FF2B5EF4-FFF2-40B4-BE49-F238E27FC236}">
                  <a16:creationId xmlns:a16="http://schemas.microsoft.com/office/drawing/2014/main" id="{E9182037-E3FA-489A-95D5-29E4248420D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 name="Freeform 7">
              <a:extLst>
                <a:ext uri="{FF2B5EF4-FFF2-40B4-BE49-F238E27FC236}">
                  <a16:creationId xmlns:a16="http://schemas.microsoft.com/office/drawing/2014/main" id="{E8864E76-AD7F-4BEE-B3F6-A78FA42AEF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 name="Freeform 8">
              <a:extLst>
                <a:ext uri="{FF2B5EF4-FFF2-40B4-BE49-F238E27FC236}">
                  <a16:creationId xmlns:a16="http://schemas.microsoft.com/office/drawing/2014/main" id="{8AD071B3-046D-4479-91FE-01E9AD7C8A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 name="Freeform 9">
              <a:extLst>
                <a:ext uri="{FF2B5EF4-FFF2-40B4-BE49-F238E27FC236}">
                  <a16:creationId xmlns:a16="http://schemas.microsoft.com/office/drawing/2014/main" id="{91D776F5-E902-4A4D-A75D-A46E063C9F3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9" name="Freeform 10">
              <a:extLst>
                <a:ext uri="{FF2B5EF4-FFF2-40B4-BE49-F238E27FC236}">
                  <a16:creationId xmlns:a16="http://schemas.microsoft.com/office/drawing/2014/main" id="{EBED8F24-A998-4952-AB68-E2074F0746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 name="Freeform 11">
              <a:extLst>
                <a:ext uri="{FF2B5EF4-FFF2-40B4-BE49-F238E27FC236}">
                  <a16:creationId xmlns:a16="http://schemas.microsoft.com/office/drawing/2014/main" id="{74D7A646-8CDC-49B3-9C44-3EF38DB426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 name="Freeform 12">
              <a:extLst>
                <a:ext uri="{FF2B5EF4-FFF2-40B4-BE49-F238E27FC236}">
                  <a16:creationId xmlns:a16="http://schemas.microsoft.com/office/drawing/2014/main" id="{D4E99D14-E4F4-419B-9AAF-8D1CEAB28A2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 name="Freeform 13">
              <a:extLst>
                <a:ext uri="{FF2B5EF4-FFF2-40B4-BE49-F238E27FC236}">
                  <a16:creationId xmlns:a16="http://schemas.microsoft.com/office/drawing/2014/main" id="{377E106C-5445-4A52-9F7E-DA17387442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3" name="Freeform 14">
              <a:extLst>
                <a:ext uri="{FF2B5EF4-FFF2-40B4-BE49-F238E27FC236}">
                  <a16:creationId xmlns:a16="http://schemas.microsoft.com/office/drawing/2014/main" id="{752BFE96-D378-4BAE-A64B-F851A34C4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 name="Freeform 15">
              <a:extLst>
                <a:ext uri="{FF2B5EF4-FFF2-40B4-BE49-F238E27FC236}">
                  <a16:creationId xmlns:a16="http://schemas.microsoft.com/office/drawing/2014/main" id="{B88FFB19-5A5E-4078-B467-9D4ABD21BD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5" name="Line 16">
              <a:extLst>
                <a:ext uri="{FF2B5EF4-FFF2-40B4-BE49-F238E27FC236}">
                  <a16:creationId xmlns:a16="http://schemas.microsoft.com/office/drawing/2014/main" id="{11042975-3D19-4728-BCDA-D3F5CD633EDB}"/>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26" name="Freeform 17">
              <a:extLst>
                <a:ext uri="{FF2B5EF4-FFF2-40B4-BE49-F238E27FC236}">
                  <a16:creationId xmlns:a16="http://schemas.microsoft.com/office/drawing/2014/main" id="{A28972BD-D2E1-4DCA-A907-2E3B6F6066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7" name="Freeform 18">
              <a:extLst>
                <a:ext uri="{FF2B5EF4-FFF2-40B4-BE49-F238E27FC236}">
                  <a16:creationId xmlns:a16="http://schemas.microsoft.com/office/drawing/2014/main" id="{1C806824-5C2D-4747-B038-69EE4074B3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8" name="Freeform 19">
              <a:extLst>
                <a:ext uri="{FF2B5EF4-FFF2-40B4-BE49-F238E27FC236}">
                  <a16:creationId xmlns:a16="http://schemas.microsoft.com/office/drawing/2014/main" id="{3B33F710-16D7-4F48-BFCA-66C9CA2352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9" name="Freeform 20">
              <a:extLst>
                <a:ext uri="{FF2B5EF4-FFF2-40B4-BE49-F238E27FC236}">
                  <a16:creationId xmlns:a16="http://schemas.microsoft.com/office/drawing/2014/main" id="{6C8C8ED4-90FA-4E97-AAF0-D5D51E6A935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0" name="Rectangle 21">
              <a:extLst>
                <a:ext uri="{FF2B5EF4-FFF2-40B4-BE49-F238E27FC236}">
                  <a16:creationId xmlns:a16="http://schemas.microsoft.com/office/drawing/2014/main" id="{6C5EB9C1-B25F-4172-8A96-5950ECC828F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31" name="Freeform 22">
              <a:extLst>
                <a:ext uri="{FF2B5EF4-FFF2-40B4-BE49-F238E27FC236}">
                  <a16:creationId xmlns:a16="http://schemas.microsoft.com/office/drawing/2014/main" id="{097E6E8A-9373-4655-882B-21715CCE97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2" name="Freeform 23">
              <a:extLst>
                <a:ext uri="{FF2B5EF4-FFF2-40B4-BE49-F238E27FC236}">
                  <a16:creationId xmlns:a16="http://schemas.microsoft.com/office/drawing/2014/main" id="{EB8CC766-1206-4372-ACAF-8230AF4D542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3" name="Freeform 24">
              <a:extLst>
                <a:ext uri="{FF2B5EF4-FFF2-40B4-BE49-F238E27FC236}">
                  <a16:creationId xmlns:a16="http://schemas.microsoft.com/office/drawing/2014/main" id="{1C8E2511-2489-47B2-9C19-C410910DD9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4" name="Freeform 25">
              <a:extLst>
                <a:ext uri="{FF2B5EF4-FFF2-40B4-BE49-F238E27FC236}">
                  <a16:creationId xmlns:a16="http://schemas.microsoft.com/office/drawing/2014/main" id="{D7820196-0A47-47EF-832C-A688E8977D6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5" name="Freeform 26">
              <a:extLst>
                <a:ext uri="{FF2B5EF4-FFF2-40B4-BE49-F238E27FC236}">
                  <a16:creationId xmlns:a16="http://schemas.microsoft.com/office/drawing/2014/main" id="{4982E0BF-34AE-48A3-AD6B-E0F3CD05DB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6" name="Freeform 27">
              <a:extLst>
                <a:ext uri="{FF2B5EF4-FFF2-40B4-BE49-F238E27FC236}">
                  <a16:creationId xmlns:a16="http://schemas.microsoft.com/office/drawing/2014/main" id="{CD34643B-9DF2-4310-8868-48252C3393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7" name="Freeform 28">
              <a:extLst>
                <a:ext uri="{FF2B5EF4-FFF2-40B4-BE49-F238E27FC236}">
                  <a16:creationId xmlns:a16="http://schemas.microsoft.com/office/drawing/2014/main" id="{4E020C4E-AF64-44A8-B830-779541D8D54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8" name="Freeform 29">
              <a:extLst>
                <a:ext uri="{FF2B5EF4-FFF2-40B4-BE49-F238E27FC236}">
                  <a16:creationId xmlns:a16="http://schemas.microsoft.com/office/drawing/2014/main" id="{D97BC3D3-B1B3-4825-9169-BBEF1DBCF0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9" name="Freeform 30">
              <a:extLst>
                <a:ext uri="{FF2B5EF4-FFF2-40B4-BE49-F238E27FC236}">
                  <a16:creationId xmlns:a16="http://schemas.microsoft.com/office/drawing/2014/main" id="{A750DC4F-1DAF-470E-98C6-6C68DEB933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0" name="Freeform 31">
              <a:extLst>
                <a:ext uri="{FF2B5EF4-FFF2-40B4-BE49-F238E27FC236}">
                  <a16:creationId xmlns:a16="http://schemas.microsoft.com/office/drawing/2014/main" id="{2F99594A-5BBD-4E10-A818-8BE52B7D952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spTree>
    <p:extLst>
      <p:ext uri="{BB962C8B-B14F-4D97-AF65-F5344CB8AC3E}">
        <p14:creationId xmlns:p14="http://schemas.microsoft.com/office/powerpoint/2010/main" val="24381694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585B6075-004A-48C5-A658-029AA8808D2D}"/>
              </a:ext>
            </a:extLst>
          </p:cNvPr>
          <p:cNvSpPr>
            <a:spLocks noGrp="1"/>
          </p:cNvSpPr>
          <p:nvPr>
            <p:ph type="title"/>
          </p:nvPr>
        </p:nvSpPr>
        <p:spPr>
          <a:xfrm>
            <a:off x="1427957" y="328039"/>
            <a:ext cx="4459286" cy="1478570"/>
          </a:xfrm>
        </p:spPr>
        <p:txBody>
          <a:bodyPr>
            <a:normAutofit/>
          </a:bodyPr>
          <a:lstStyle/>
          <a:p>
            <a:r>
              <a:rPr lang="es-AR" sz="3200" dirty="0"/>
              <a:t>DVB-S receiver</a:t>
            </a:r>
            <a:br>
              <a:rPr lang="es-AR" sz="3200" dirty="0"/>
            </a:br>
            <a:r>
              <a:rPr lang="es-AR" sz="2400" dirty="0"/>
              <a:t>PRIMERA PARTE</a:t>
            </a:r>
          </a:p>
        </p:txBody>
      </p:sp>
      <p:pic>
        <p:nvPicPr>
          <p:cNvPr id="5" name="Marcador de contenido 3">
            <a:extLst>
              <a:ext uri="{FF2B5EF4-FFF2-40B4-BE49-F238E27FC236}">
                <a16:creationId xmlns:a16="http://schemas.microsoft.com/office/drawing/2014/main" id="{104897E2-8F6C-4A37-BF68-5D31C8E8171E}"/>
              </a:ext>
            </a:extLst>
          </p:cNvPr>
          <p:cNvPicPr>
            <a:picLocks noChangeAspect="1"/>
          </p:cNvPicPr>
          <p:nvPr/>
        </p:nvPicPr>
        <p:blipFill rotWithShape="1">
          <a:blip r:embed="rId2"/>
          <a:srcRect t="28593" r="-4" b="-4049"/>
          <a:stretch/>
        </p:blipFill>
        <p:spPr>
          <a:xfrm>
            <a:off x="6304758" y="571879"/>
            <a:ext cx="5268317" cy="2951480"/>
          </a:xfrm>
          <a:prstGeom prst="rect">
            <a:avLst/>
          </a:prstGeom>
        </p:spPr>
      </p:pic>
      <p:sp>
        <p:nvSpPr>
          <p:cNvPr id="6" name="Marcador de contenido 2">
            <a:extLst>
              <a:ext uri="{FF2B5EF4-FFF2-40B4-BE49-F238E27FC236}">
                <a16:creationId xmlns:a16="http://schemas.microsoft.com/office/drawing/2014/main" id="{72E6F1CF-8C00-46CE-BC0E-0333469E8948}"/>
              </a:ext>
            </a:extLst>
          </p:cNvPr>
          <p:cNvSpPr txBox="1">
            <a:spLocks/>
          </p:cNvSpPr>
          <p:nvPr/>
        </p:nvSpPr>
        <p:spPr>
          <a:xfrm>
            <a:off x="1301402" y="1806609"/>
            <a:ext cx="4352762" cy="3241573"/>
          </a:xfrm>
          <a:prstGeom prst="rect">
            <a:avLst/>
          </a:prstGeom>
          <a:solidFill>
            <a:srgbClr val="002060"/>
          </a:solidFill>
          <a:ln w="3810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accent5"/>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accent5"/>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accent5"/>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accent5"/>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accent5"/>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accent5"/>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accent5"/>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accent5"/>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accent5"/>
                </a:solidFill>
                <a:latin typeface="+mn-lt"/>
                <a:ea typeface="+mn-ea"/>
                <a:cs typeface="+mn-cs"/>
              </a:defRPr>
            </a:lvl9pPr>
          </a:lstStyle>
          <a:p>
            <a:pPr marL="0" indent="0">
              <a:buNone/>
            </a:pPr>
            <a:r>
              <a:rPr lang="es-AR" dirty="0">
                <a:solidFill>
                  <a:schemeClr val="tx1"/>
                </a:solidFill>
              </a:rPr>
              <a:t>LNB (Low </a:t>
            </a:r>
            <a:r>
              <a:rPr lang="es-AR" dirty="0" err="1">
                <a:solidFill>
                  <a:schemeClr val="tx1"/>
                </a:solidFill>
              </a:rPr>
              <a:t>Noise</a:t>
            </a:r>
            <a:r>
              <a:rPr lang="es-AR" dirty="0">
                <a:solidFill>
                  <a:schemeClr val="tx1"/>
                </a:solidFill>
              </a:rPr>
              <a:t> Block)</a:t>
            </a:r>
          </a:p>
          <a:p>
            <a:pPr marL="0" indent="0">
              <a:buNone/>
            </a:pPr>
            <a:r>
              <a:rPr lang="es-AR" dirty="0">
                <a:solidFill>
                  <a:schemeClr val="tx1"/>
                </a:solidFill>
              </a:rPr>
              <a:t>Esta en la antena.</a:t>
            </a:r>
          </a:p>
          <a:p>
            <a:pPr marL="0" indent="0">
              <a:buNone/>
            </a:pPr>
            <a:r>
              <a:rPr lang="es-AR" dirty="0">
                <a:solidFill>
                  <a:schemeClr val="tx1"/>
                </a:solidFill>
              </a:rPr>
              <a:t>Utiliza filtros  para filtrar los componentes indeseados.</a:t>
            </a:r>
          </a:p>
          <a:p>
            <a:pPr marL="0" indent="0">
              <a:buNone/>
            </a:pPr>
            <a:r>
              <a:rPr lang="es-AR" dirty="0">
                <a:solidFill>
                  <a:schemeClr val="tx1"/>
                </a:solidFill>
              </a:rPr>
              <a:t>La señal se atenuó por lo menos 200db, por lo que se usan amplificadores.</a:t>
            </a:r>
          </a:p>
          <a:p>
            <a:pPr marL="0" indent="0">
              <a:buNone/>
            </a:pPr>
            <a:endParaRPr lang="es-AR" dirty="0">
              <a:solidFill>
                <a:schemeClr val="tx1"/>
              </a:solidFill>
            </a:endParaRPr>
          </a:p>
        </p:txBody>
      </p:sp>
      <p:sp>
        <p:nvSpPr>
          <p:cNvPr id="7" name="Marcador de contenido 2">
            <a:extLst>
              <a:ext uri="{FF2B5EF4-FFF2-40B4-BE49-F238E27FC236}">
                <a16:creationId xmlns:a16="http://schemas.microsoft.com/office/drawing/2014/main" id="{AB1C1224-0C18-44EC-AA45-A4EA95CD7F9C}"/>
              </a:ext>
            </a:extLst>
          </p:cNvPr>
          <p:cNvSpPr txBox="1">
            <a:spLocks/>
          </p:cNvSpPr>
          <p:nvPr/>
        </p:nvSpPr>
        <p:spPr>
          <a:xfrm>
            <a:off x="6304758" y="3908907"/>
            <a:ext cx="4820442" cy="1897534"/>
          </a:xfrm>
          <a:prstGeom prst="rect">
            <a:avLst/>
          </a:prstGeom>
          <a:solidFill>
            <a:srgbClr val="002060"/>
          </a:solidFill>
          <a:ln w="3810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vert="horz" lIns="91440" tIns="45720" rIns="91440" bIns="45720" rtlCol="0">
            <a:normAutofit fontScale="925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accent5"/>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accent5"/>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accent5"/>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accent5"/>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accent5"/>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accent5"/>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accent5"/>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accent5"/>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accent5"/>
                </a:solidFill>
                <a:latin typeface="+mn-lt"/>
                <a:ea typeface="+mn-ea"/>
                <a:cs typeface="+mn-cs"/>
              </a:defRPr>
            </a:lvl9pPr>
          </a:lstStyle>
          <a:p>
            <a:pPr marL="0" indent="0">
              <a:buNone/>
            </a:pPr>
            <a:r>
              <a:rPr lang="es-AR" dirty="0">
                <a:solidFill>
                  <a:schemeClr val="tx1"/>
                </a:solidFill>
              </a:rPr>
              <a:t>Se cuenta con 2 osciladores:</a:t>
            </a:r>
          </a:p>
          <a:p>
            <a:r>
              <a:rPr lang="es-AR" dirty="0">
                <a:solidFill>
                  <a:schemeClr val="tx1"/>
                </a:solidFill>
              </a:rPr>
              <a:t>9,75 GHz </a:t>
            </a:r>
          </a:p>
          <a:p>
            <a:r>
              <a:rPr lang="es-AR" dirty="0">
                <a:solidFill>
                  <a:schemeClr val="tx1"/>
                </a:solidFill>
              </a:rPr>
              <a:t>10,6 GHz</a:t>
            </a:r>
          </a:p>
          <a:p>
            <a:pPr marL="0" indent="0">
              <a:buNone/>
            </a:pPr>
            <a:r>
              <a:rPr lang="es-AR" dirty="0">
                <a:solidFill>
                  <a:schemeClr val="tx1"/>
                </a:solidFill>
              </a:rPr>
              <a:t> </a:t>
            </a:r>
          </a:p>
        </p:txBody>
      </p:sp>
    </p:spTree>
    <p:extLst>
      <p:ext uri="{BB962C8B-B14F-4D97-AF65-F5344CB8AC3E}">
        <p14:creationId xmlns:p14="http://schemas.microsoft.com/office/powerpoint/2010/main" val="21919324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contenido 4" descr="Satélite con relleno sólido">
            <a:extLst>
              <a:ext uri="{FF2B5EF4-FFF2-40B4-BE49-F238E27FC236}">
                <a16:creationId xmlns:a16="http://schemas.microsoft.com/office/drawing/2014/main" id="{B17A16FC-609F-414F-B09C-DCDE81F07DF4}"/>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tretch>
            <a:fillRect/>
          </a:stretch>
        </p:blipFill>
        <p:spPr>
          <a:xfrm rot="15725751">
            <a:off x="5457622" y="1330834"/>
            <a:ext cx="1276756" cy="1276756"/>
          </a:xfrm>
        </p:spPr>
      </p:pic>
      <p:pic>
        <p:nvPicPr>
          <p:cNvPr id="7" name="Gráfico 6" descr="Wi-Fi con relleno sólido">
            <a:extLst>
              <a:ext uri="{FF2B5EF4-FFF2-40B4-BE49-F238E27FC236}">
                <a16:creationId xmlns:a16="http://schemas.microsoft.com/office/drawing/2014/main" id="{3D5F62D7-4AD8-4E8F-8889-55348A1F420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2961452">
            <a:off x="2698880" y="3456172"/>
            <a:ext cx="914400" cy="914400"/>
          </a:xfrm>
          <a:prstGeom prst="rect">
            <a:avLst/>
          </a:prstGeom>
        </p:spPr>
      </p:pic>
      <p:pic>
        <p:nvPicPr>
          <p:cNvPr id="9" name="Gráfico 8" descr="Antena parabólica con relleno sólido">
            <a:extLst>
              <a:ext uri="{FF2B5EF4-FFF2-40B4-BE49-F238E27FC236}">
                <a16:creationId xmlns:a16="http://schemas.microsoft.com/office/drawing/2014/main" id="{294C0E58-FDAF-4222-8D85-68291B659AC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335802" y="3913374"/>
            <a:ext cx="1903343" cy="1903343"/>
          </a:xfrm>
          <a:prstGeom prst="rect">
            <a:avLst/>
          </a:prstGeom>
        </p:spPr>
      </p:pic>
      <p:pic>
        <p:nvPicPr>
          <p:cNvPr id="10" name="Gráfico 9" descr="Antena parabólica con relleno sólido">
            <a:extLst>
              <a:ext uri="{FF2B5EF4-FFF2-40B4-BE49-F238E27FC236}">
                <a16:creationId xmlns:a16="http://schemas.microsoft.com/office/drawing/2014/main" id="{E50432B8-44DA-45F1-9EDE-ADD442CE0E9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flipH="1">
            <a:off x="8952855" y="3913373"/>
            <a:ext cx="1903343" cy="1903343"/>
          </a:xfrm>
          <a:prstGeom prst="rect">
            <a:avLst/>
          </a:prstGeom>
        </p:spPr>
      </p:pic>
      <p:cxnSp>
        <p:nvCxnSpPr>
          <p:cNvPr id="12" name="Conector recto de flecha 11">
            <a:extLst>
              <a:ext uri="{FF2B5EF4-FFF2-40B4-BE49-F238E27FC236}">
                <a16:creationId xmlns:a16="http://schemas.microsoft.com/office/drawing/2014/main" id="{1B46852A-F526-4C51-84CC-75AC1C241E3E}"/>
              </a:ext>
            </a:extLst>
          </p:cNvPr>
          <p:cNvCxnSpPr>
            <a:cxnSpLocks/>
          </p:cNvCxnSpPr>
          <p:nvPr/>
        </p:nvCxnSpPr>
        <p:spPr>
          <a:xfrm flipV="1">
            <a:off x="3642102" y="2417736"/>
            <a:ext cx="1815520" cy="120886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4" name="Conector recto de flecha 13">
            <a:extLst>
              <a:ext uri="{FF2B5EF4-FFF2-40B4-BE49-F238E27FC236}">
                <a16:creationId xmlns:a16="http://schemas.microsoft.com/office/drawing/2014/main" id="{A4493513-A20F-445D-BC99-760443BA3B6B}"/>
              </a:ext>
            </a:extLst>
          </p:cNvPr>
          <p:cNvCxnSpPr>
            <a:cxnSpLocks/>
            <a:stCxn id="17" idx="0"/>
          </p:cNvCxnSpPr>
          <p:nvPr/>
        </p:nvCxnSpPr>
        <p:spPr>
          <a:xfrm>
            <a:off x="7207107" y="2814505"/>
            <a:ext cx="1952391" cy="1230553"/>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pic>
        <p:nvPicPr>
          <p:cNvPr id="17" name="Gráfico 16" descr="Wi-Fi con relleno sólido">
            <a:extLst>
              <a:ext uri="{FF2B5EF4-FFF2-40B4-BE49-F238E27FC236}">
                <a16:creationId xmlns:a16="http://schemas.microsoft.com/office/drawing/2014/main" id="{24783E5D-B55C-498D-9666-FB00E3D0C23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7592766">
            <a:off x="6382603" y="2085056"/>
            <a:ext cx="914400" cy="914400"/>
          </a:xfrm>
          <a:prstGeom prst="rect">
            <a:avLst/>
          </a:prstGeom>
        </p:spPr>
      </p:pic>
      <p:sp>
        <p:nvSpPr>
          <p:cNvPr id="2" name="CuadroTexto 1">
            <a:extLst>
              <a:ext uri="{FF2B5EF4-FFF2-40B4-BE49-F238E27FC236}">
                <a16:creationId xmlns:a16="http://schemas.microsoft.com/office/drawing/2014/main" id="{02CA01B8-B258-4045-8442-C07BC2EFA84B}"/>
              </a:ext>
            </a:extLst>
          </p:cNvPr>
          <p:cNvSpPr txBox="1"/>
          <p:nvPr/>
        </p:nvSpPr>
        <p:spPr>
          <a:xfrm>
            <a:off x="804270" y="2713043"/>
            <a:ext cx="1903344" cy="1200329"/>
          </a:xfrm>
          <a:prstGeom prst="rect">
            <a:avLst/>
          </a:prstGeom>
          <a:solidFill>
            <a:schemeClr val="bg2">
              <a:lumMod val="75000"/>
            </a:schemeClr>
          </a:solidFill>
          <a:ln>
            <a:solidFill>
              <a:schemeClr val="bg2">
                <a:lumMod val="75000"/>
              </a:schemeClr>
            </a:solidFill>
          </a:ln>
        </p:spPr>
        <p:style>
          <a:lnRef idx="2">
            <a:schemeClr val="accent5">
              <a:shade val="50000"/>
            </a:schemeClr>
          </a:lnRef>
          <a:fillRef idx="1">
            <a:schemeClr val="accent5"/>
          </a:fillRef>
          <a:effectRef idx="0">
            <a:schemeClr val="accent5"/>
          </a:effectRef>
          <a:fontRef idx="minor">
            <a:schemeClr val="lt1"/>
          </a:fontRef>
        </p:style>
        <p:txBody>
          <a:bodyPr wrap="square" rtlCol="0">
            <a:spAutoFit/>
          </a:bodyPr>
          <a:lstStyle/>
          <a:p>
            <a:r>
              <a:rPr lang="es-AR" dirty="0"/>
              <a:t>1. Una estación terrestre transmite la señal a una cierta frecuencia.</a:t>
            </a:r>
          </a:p>
        </p:txBody>
      </p:sp>
      <p:sp>
        <p:nvSpPr>
          <p:cNvPr id="11" name="CuadroTexto 10">
            <a:extLst>
              <a:ext uri="{FF2B5EF4-FFF2-40B4-BE49-F238E27FC236}">
                <a16:creationId xmlns:a16="http://schemas.microsoft.com/office/drawing/2014/main" id="{F6E24DCE-F8F1-42C4-B34A-9654F489994F}"/>
              </a:ext>
            </a:extLst>
          </p:cNvPr>
          <p:cNvSpPr txBox="1"/>
          <p:nvPr/>
        </p:nvSpPr>
        <p:spPr>
          <a:xfrm>
            <a:off x="3172272" y="441118"/>
            <a:ext cx="2283668" cy="1200329"/>
          </a:xfrm>
          <a:prstGeom prst="rect">
            <a:avLst/>
          </a:prstGeom>
          <a:solidFill>
            <a:schemeClr val="bg2">
              <a:lumMod val="75000"/>
            </a:schemeClr>
          </a:solidFill>
          <a:ln>
            <a:solidFill>
              <a:schemeClr val="bg2">
                <a:lumMod val="75000"/>
              </a:schemeClr>
            </a:solidFill>
          </a:ln>
        </p:spPr>
        <p:style>
          <a:lnRef idx="2">
            <a:schemeClr val="accent5">
              <a:shade val="50000"/>
            </a:schemeClr>
          </a:lnRef>
          <a:fillRef idx="1">
            <a:schemeClr val="accent5"/>
          </a:fillRef>
          <a:effectRef idx="0">
            <a:schemeClr val="accent5"/>
          </a:effectRef>
          <a:fontRef idx="minor">
            <a:schemeClr val="lt1"/>
          </a:fontRef>
        </p:style>
        <p:txBody>
          <a:bodyPr wrap="square" rtlCol="0">
            <a:spAutoFit/>
          </a:bodyPr>
          <a:lstStyle/>
          <a:p>
            <a:r>
              <a:rPr lang="es-AR" dirty="0"/>
              <a:t>2. El satélite amplifica o regenera la señal recibida y cambia de frecuencia.</a:t>
            </a:r>
          </a:p>
        </p:txBody>
      </p:sp>
      <p:sp>
        <p:nvSpPr>
          <p:cNvPr id="13" name="CuadroTexto 12">
            <a:extLst>
              <a:ext uri="{FF2B5EF4-FFF2-40B4-BE49-F238E27FC236}">
                <a16:creationId xmlns:a16="http://schemas.microsoft.com/office/drawing/2014/main" id="{D8545B84-BFCC-4548-A92F-EB41B99ADAB6}"/>
              </a:ext>
            </a:extLst>
          </p:cNvPr>
          <p:cNvSpPr txBox="1"/>
          <p:nvPr/>
        </p:nvSpPr>
        <p:spPr>
          <a:xfrm>
            <a:off x="7041468" y="441118"/>
            <a:ext cx="2283668" cy="923330"/>
          </a:xfrm>
          <a:prstGeom prst="rect">
            <a:avLst/>
          </a:prstGeom>
          <a:solidFill>
            <a:schemeClr val="bg2">
              <a:lumMod val="75000"/>
            </a:schemeClr>
          </a:solidFill>
          <a:ln>
            <a:solidFill>
              <a:schemeClr val="bg2">
                <a:lumMod val="75000"/>
              </a:schemeClr>
            </a:solidFill>
          </a:ln>
        </p:spPr>
        <p:style>
          <a:lnRef idx="2">
            <a:schemeClr val="accent5">
              <a:shade val="50000"/>
            </a:schemeClr>
          </a:lnRef>
          <a:fillRef idx="1">
            <a:schemeClr val="accent5"/>
          </a:fillRef>
          <a:effectRef idx="0">
            <a:schemeClr val="accent5"/>
          </a:effectRef>
          <a:fontRef idx="minor">
            <a:schemeClr val="lt1"/>
          </a:fontRef>
        </p:style>
        <p:txBody>
          <a:bodyPr wrap="square" rtlCol="0">
            <a:spAutoFit/>
          </a:bodyPr>
          <a:lstStyle/>
          <a:p>
            <a:r>
              <a:rPr lang="es-AR" dirty="0"/>
              <a:t>3. El satélite transmite la señal modificada a la tierra.</a:t>
            </a:r>
          </a:p>
        </p:txBody>
      </p:sp>
      <p:sp>
        <p:nvSpPr>
          <p:cNvPr id="15" name="CuadroTexto 14">
            <a:extLst>
              <a:ext uri="{FF2B5EF4-FFF2-40B4-BE49-F238E27FC236}">
                <a16:creationId xmlns:a16="http://schemas.microsoft.com/office/drawing/2014/main" id="{569FA344-4712-494C-B1AE-1C097DA17C53}"/>
              </a:ext>
            </a:extLst>
          </p:cNvPr>
          <p:cNvSpPr txBox="1"/>
          <p:nvPr/>
        </p:nvSpPr>
        <p:spPr>
          <a:xfrm>
            <a:off x="9325136" y="2944627"/>
            <a:ext cx="2283668" cy="646331"/>
          </a:xfrm>
          <a:prstGeom prst="rect">
            <a:avLst/>
          </a:prstGeom>
          <a:solidFill>
            <a:schemeClr val="bg2">
              <a:lumMod val="75000"/>
            </a:schemeClr>
          </a:solidFill>
          <a:ln>
            <a:solidFill>
              <a:schemeClr val="bg2">
                <a:lumMod val="75000"/>
              </a:schemeClr>
            </a:solidFill>
          </a:ln>
        </p:spPr>
        <p:style>
          <a:lnRef idx="2">
            <a:schemeClr val="accent5">
              <a:shade val="50000"/>
            </a:schemeClr>
          </a:lnRef>
          <a:fillRef idx="1">
            <a:schemeClr val="accent5"/>
          </a:fillRef>
          <a:effectRef idx="0">
            <a:schemeClr val="accent5"/>
          </a:effectRef>
          <a:fontRef idx="minor">
            <a:schemeClr val="lt1"/>
          </a:fontRef>
        </p:style>
        <p:txBody>
          <a:bodyPr wrap="square" rtlCol="0">
            <a:spAutoFit/>
          </a:bodyPr>
          <a:lstStyle/>
          <a:p>
            <a:r>
              <a:rPr lang="es-AR" dirty="0"/>
              <a:t>4. El equipo terminal recibe la señal.</a:t>
            </a:r>
          </a:p>
        </p:txBody>
      </p:sp>
    </p:spTree>
    <p:extLst>
      <p:ext uri="{BB962C8B-B14F-4D97-AF65-F5344CB8AC3E}">
        <p14:creationId xmlns:p14="http://schemas.microsoft.com/office/powerpoint/2010/main" val="10663765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1" grpId="0" animBg="1"/>
      <p:bldP spid="13" grpId="0" animBg="1"/>
      <p:bldP spid="15"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F4C91F74-4403-4A58-A820-C7F4F8E90450}"/>
              </a:ext>
            </a:extLst>
          </p:cNvPr>
          <p:cNvPicPr>
            <a:picLocks noChangeAspect="1"/>
          </p:cNvPicPr>
          <p:nvPr/>
        </p:nvPicPr>
        <p:blipFill rotWithShape="1">
          <a:blip r:embed="rId2"/>
          <a:srcRect r="3457" b="1"/>
          <a:stretch/>
        </p:blipFill>
        <p:spPr>
          <a:xfrm>
            <a:off x="6563838" y="373759"/>
            <a:ext cx="4978083" cy="2694160"/>
          </a:xfrm>
          <a:prstGeom prst="rect">
            <a:avLst/>
          </a:prstGeom>
        </p:spPr>
      </p:pic>
      <p:sp>
        <p:nvSpPr>
          <p:cNvPr id="5" name="Título 1">
            <a:extLst>
              <a:ext uri="{FF2B5EF4-FFF2-40B4-BE49-F238E27FC236}">
                <a16:creationId xmlns:a16="http://schemas.microsoft.com/office/drawing/2014/main" id="{E7D95105-0B73-4FB2-A39D-BBCEEC105DDE}"/>
              </a:ext>
            </a:extLst>
          </p:cNvPr>
          <p:cNvSpPr>
            <a:spLocks noGrp="1"/>
          </p:cNvSpPr>
          <p:nvPr>
            <p:ph type="title"/>
          </p:nvPr>
        </p:nvSpPr>
        <p:spPr>
          <a:xfrm>
            <a:off x="1622982" y="235487"/>
            <a:ext cx="4459286" cy="1478570"/>
          </a:xfrm>
        </p:spPr>
        <p:txBody>
          <a:bodyPr>
            <a:normAutofit/>
          </a:bodyPr>
          <a:lstStyle/>
          <a:p>
            <a:r>
              <a:rPr lang="es-AR" sz="3200" dirty="0"/>
              <a:t>DVB-S receiver</a:t>
            </a:r>
            <a:br>
              <a:rPr lang="es-AR" sz="3200" dirty="0"/>
            </a:br>
            <a:r>
              <a:rPr lang="es-AR" sz="2400" dirty="0"/>
              <a:t>SEGUNDA PARTE</a:t>
            </a:r>
          </a:p>
        </p:txBody>
      </p:sp>
      <p:sp>
        <p:nvSpPr>
          <p:cNvPr id="6" name="Marcador de contenido 2">
            <a:extLst>
              <a:ext uri="{FF2B5EF4-FFF2-40B4-BE49-F238E27FC236}">
                <a16:creationId xmlns:a16="http://schemas.microsoft.com/office/drawing/2014/main" id="{55039784-C2E8-4892-A999-653653423BEB}"/>
              </a:ext>
            </a:extLst>
          </p:cNvPr>
          <p:cNvSpPr txBox="1">
            <a:spLocks/>
          </p:cNvSpPr>
          <p:nvPr/>
        </p:nvSpPr>
        <p:spPr>
          <a:xfrm>
            <a:off x="1351725" y="1808213"/>
            <a:ext cx="4352762" cy="3241573"/>
          </a:xfrm>
          <a:prstGeom prst="rect">
            <a:avLst/>
          </a:prstGeom>
          <a:solidFill>
            <a:srgbClr val="002060"/>
          </a:solidFill>
          <a:ln w="3810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vert="horz" lIns="91440" tIns="45720" rIns="91440" bIns="45720" rtlCol="0">
            <a:normAutofit fontScale="85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accent5"/>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accent5"/>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accent5"/>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accent5"/>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accent5"/>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accent5"/>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accent5"/>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accent5"/>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accent5"/>
                </a:solidFill>
                <a:latin typeface="+mn-lt"/>
                <a:ea typeface="+mn-ea"/>
                <a:cs typeface="+mn-cs"/>
              </a:defRPr>
            </a:lvl9pPr>
          </a:lstStyle>
          <a:p>
            <a:pPr marL="0" indent="0">
              <a:buNone/>
            </a:pPr>
            <a:r>
              <a:rPr lang="es-AR" dirty="0">
                <a:solidFill>
                  <a:schemeClr val="tx1"/>
                </a:solidFill>
              </a:rPr>
              <a:t>Comienza el traslado de la señal a una frecuencia intermedia mas baja.</a:t>
            </a:r>
          </a:p>
          <a:p>
            <a:pPr marL="0" indent="0">
              <a:buNone/>
            </a:pPr>
            <a:r>
              <a:rPr lang="es-AR" dirty="0">
                <a:solidFill>
                  <a:schemeClr val="tx1"/>
                </a:solidFill>
              </a:rPr>
              <a:t>Para poder recuperar la señal pasa por un:</a:t>
            </a:r>
          </a:p>
          <a:p>
            <a:r>
              <a:rPr lang="es-AR" dirty="0">
                <a:solidFill>
                  <a:schemeClr val="tx1"/>
                </a:solidFill>
              </a:rPr>
              <a:t> CONVERSOR A/D</a:t>
            </a:r>
          </a:p>
          <a:p>
            <a:r>
              <a:rPr lang="es-AR" dirty="0">
                <a:solidFill>
                  <a:schemeClr val="tx1"/>
                </a:solidFill>
              </a:rPr>
              <a:t>FILTRO ADAPTADO RRC</a:t>
            </a:r>
          </a:p>
          <a:p>
            <a:r>
              <a:rPr lang="es-AR" dirty="0">
                <a:solidFill>
                  <a:schemeClr val="tx1"/>
                </a:solidFill>
              </a:rPr>
              <a:t>Recupera la portadora y el reloj, para poder decodificar.</a:t>
            </a:r>
          </a:p>
          <a:p>
            <a:pPr marL="0" indent="0">
              <a:buNone/>
            </a:pPr>
            <a:endParaRPr lang="es-AR" dirty="0">
              <a:solidFill>
                <a:schemeClr val="tx1"/>
              </a:solidFill>
            </a:endParaRPr>
          </a:p>
        </p:txBody>
      </p:sp>
    </p:spTree>
    <p:extLst>
      <p:ext uri="{BB962C8B-B14F-4D97-AF65-F5344CB8AC3E}">
        <p14:creationId xmlns:p14="http://schemas.microsoft.com/office/powerpoint/2010/main" val="11134864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20ADA2B-85AA-4A7E-BB1E-F98EFA13BC37}"/>
              </a:ext>
            </a:extLst>
          </p:cNvPr>
          <p:cNvSpPr>
            <a:spLocks noGrp="1"/>
          </p:cNvSpPr>
          <p:nvPr>
            <p:ph type="title"/>
          </p:nvPr>
        </p:nvSpPr>
        <p:spPr>
          <a:xfrm>
            <a:off x="1294429" y="498821"/>
            <a:ext cx="4978083" cy="1478570"/>
          </a:xfrm>
        </p:spPr>
        <p:txBody>
          <a:bodyPr>
            <a:normAutofit/>
          </a:bodyPr>
          <a:lstStyle/>
          <a:p>
            <a:r>
              <a:rPr lang="es-AR" sz="3200" dirty="0"/>
              <a:t>DECODIFICADOR VITERBI</a:t>
            </a:r>
          </a:p>
        </p:txBody>
      </p:sp>
      <p:pic>
        <p:nvPicPr>
          <p:cNvPr id="4" name="Imagen 3">
            <a:extLst>
              <a:ext uri="{FF2B5EF4-FFF2-40B4-BE49-F238E27FC236}">
                <a16:creationId xmlns:a16="http://schemas.microsoft.com/office/drawing/2014/main" id="{04CFBCA4-DCC5-42F6-BECE-FF0BBD89C25B}"/>
              </a:ext>
            </a:extLst>
          </p:cNvPr>
          <p:cNvPicPr>
            <a:picLocks noChangeAspect="1"/>
          </p:cNvPicPr>
          <p:nvPr/>
        </p:nvPicPr>
        <p:blipFill rotWithShape="1">
          <a:blip r:embed="rId2"/>
          <a:srcRect r="3457" b="1"/>
          <a:stretch/>
        </p:blipFill>
        <p:spPr>
          <a:xfrm>
            <a:off x="6563838" y="373759"/>
            <a:ext cx="4978083" cy="2694160"/>
          </a:xfrm>
          <a:prstGeom prst="rect">
            <a:avLst/>
          </a:prstGeom>
        </p:spPr>
      </p:pic>
      <p:sp>
        <p:nvSpPr>
          <p:cNvPr id="5" name="Marcador de contenido 2">
            <a:extLst>
              <a:ext uri="{FF2B5EF4-FFF2-40B4-BE49-F238E27FC236}">
                <a16:creationId xmlns:a16="http://schemas.microsoft.com/office/drawing/2014/main" id="{DECB10C0-83C4-4997-B8A7-66D5033C0A8E}"/>
              </a:ext>
            </a:extLst>
          </p:cNvPr>
          <p:cNvSpPr txBox="1">
            <a:spLocks/>
          </p:cNvSpPr>
          <p:nvPr/>
        </p:nvSpPr>
        <p:spPr>
          <a:xfrm>
            <a:off x="1310454" y="1938468"/>
            <a:ext cx="4352762" cy="3241573"/>
          </a:xfrm>
          <a:prstGeom prst="rect">
            <a:avLst/>
          </a:prstGeom>
          <a:solidFill>
            <a:srgbClr val="002060"/>
          </a:solidFill>
          <a:ln w="3810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accent5"/>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accent5"/>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accent5"/>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accent5"/>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accent5"/>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accent5"/>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accent5"/>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accent5"/>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accent5"/>
                </a:solidFill>
                <a:latin typeface="+mn-lt"/>
                <a:ea typeface="+mn-ea"/>
                <a:cs typeface="+mn-cs"/>
              </a:defRPr>
            </a:lvl9pPr>
          </a:lstStyle>
          <a:p>
            <a:pPr marL="0" indent="0">
              <a:buNone/>
            </a:pPr>
            <a:r>
              <a:rPr lang="es-AR" dirty="0">
                <a:solidFill>
                  <a:schemeClr val="tx1"/>
                </a:solidFill>
              </a:rPr>
              <a:t>Deshace los cambios producidos por el decodificador convolucional.</a:t>
            </a:r>
          </a:p>
          <a:p>
            <a:pPr marL="0" indent="0">
              <a:buNone/>
            </a:pPr>
            <a:r>
              <a:rPr lang="es-AR" dirty="0">
                <a:solidFill>
                  <a:schemeClr val="tx1"/>
                </a:solidFill>
              </a:rPr>
              <a:t>Necesita saber el </a:t>
            </a:r>
            <a:r>
              <a:rPr lang="es-AR" dirty="0" err="1">
                <a:solidFill>
                  <a:schemeClr val="tx1"/>
                </a:solidFill>
              </a:rPr>
              <a:t>Code</a:t>
            </a:r>
            <a:r>
              <a:rPr lang="es-AR" dirty="0">
                <a:solidFill>
                  <a:schemeClr val="tx1"/>
                </a:solidFill>
              </a:rPr>
              <a:t> </a:t>
            </a:r>
            <a:r>
              <a:rPr lang="es-AR" dirty="0" err="1">
                <a:solidFill>
                  <a:schemeClr val="tx1"/>
                </a:solidFill>
              </a:rPr>
              <a:t>Rate</a:t>
            </a:r>
            <a:r>
              <a:rPr lang="es-AR" dirty="0">
                <a:solidFill>
                  <a:schemeClr val="tx1"/>
                </a:solidFill>
              </a:rPr>
              <a:t> que se utilizo.</a:t>
            </a:r>
          </a:p>
        </p:txBody>
      </p:sp>
      <mc:AlternateContent xmlns:mc="http://schemas.openxmlformats.org/markup-compatibility/2006" xmlns:p14="http://schemas.microsoft.com/office/powerpoint/2010/main">
        <mc:Choice Requires="p14">
          <p:contentPart p14:bwMode="auto" r:id="rId3">
            <p14:nvContentPartPr>
              <p14:cNvPr id="6" name="Entrada de lápiz 5">
                <a:extLst>
                  <a:ext uri="{FF2B5EF4-FFF2-40B4-BE49-F238E27FC236}">
                    <a16:creationId xmlns:a16="http://schemas.microsoft.com/office/drawing/2014/main" id="{D8CA7AA8-349A-420A-A7EB-1647B20B7A90}"/>
                  </a:ext>
                </a:extLst>
              </p14:cNvPr>
              <p14:cNvContentPartPr/>
              <p14:nvPr/>
            </p14:nvContentPartPr>
            <p14:xfrm>
              <a:off x="10638367" y="1238106"/>
              <a:ext cx="612228" cy="700362"/>
            </p14:xfrm>
          </p:contentPart>
        </mc:Choice>
        <mc:Fallback xmlns="">
          <p:pic>
            <p:nvPicPr>
              <p:cNvPr id="6" name="Entrada de lápiz 5">
                <a:extLst>
                  <a:ext uri="{FF2B5EF4-FFF2-40B4-BE49-F238E27FC236}">
                    <a16:creationId xmlns:a16="http://schemas.microsoft.com/office/drawing/2014/main" id="{D8CA7AA8-349A-420A-A7EB-1647B20B7A90}"/>
                  </a:ext>
                </a:extLst>
              </p:cNvPr>
              <p:cNvPicPr/>
              <p:nvPr/>
            </p:nvPicPr>
            <p:blipFill>
              <a:blip r:embed="rId4"/>
              <a:stretch>
                <a:fillRect/>
              </a:stretch>
            </p:blipFill>
            <p:spPr>
              <a:xfrm>
                <a:off x="10584347" y="1130137"/>
                <a:ext cx="719908" cy="915941"/>
              </a:xfrm>
              <a:prstGeom prst="rect">
                <a:avLst/>
              </a:prstGeom>
            </p:spPr>
          </p:pic>
        </mc:Fallback>
      </mc:AlternateContent>
    </p:spTree>
    <p:extLst>
      <p:ext uri="{BB962C8B-B14F-4D97-AF65-F5344CB8AC3E}">
        <p14:creationId xmlns:p14="http://schemas.microsoft.com/office/powerpoint/2010/main" val="183911919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73788D1-7A10-48C2-978D-E8AC79CF82B5}"/>
              </a:ext>
            </a:extLst>
          </p:cNvPr>
          <p:cNvSpPr>
            <a:spLocks noGrp="1"/>
          </p:cNvSpPr>
          <p:nvPr>
            <p:ph type="title"/>
          </p:nvPr>
        </p:nvSpPr>
        <p:spPr>
          <a:xfrm>
            <a:off x="857635" y="520289"/>
            <a:ext cx="6016132" cy="1478570"/>
          </a:xfrm>
        </p:spPr>
        <p:txBody>
          <a:bodyPr>
            <a:normAutofit/>
          </a:bodyPr>
          <a:lstStyle/>
          <a:p>
            <a:r>
              <a:rPr lang="es-AR" sz="2800" dirty="0"/>
              <a:t>DESENTRALIZADOR CONVOLUCIONAL</a:t>
            </a:r>
          </a:p>
        </p:txBody>
      </p:sp>
      <p:pic>
        <p:nvPicPr>
          <p:cNvPr id="4" name="Imagen 3">
            <a:extLst>
              <a:ext uri="{FF2B5EF4-FFF2-40B4-BE49-F238E27FC236}">
                <a16:creationId xmlns:a16="http://schemas.microsoft.com/office/drawing/2014/main" id="{6C152549-CC5D-4EE9-9A5B-6E4DA4B18C2C}"/>
              </a:ext>
            </a:extLst>
          </p:cNvPr>
          <p:cNvPicPr>
            <a:picLocks noChangeAspect="1"/>
          </p:cNvPicPr>
          <p:nvPr/>
        </p:nvPicPr>
        <p:blipFill rotWithShape="1">
          <a:blip r:embed="rId2"/>
          <a:srcRect r="3457" b="1"/>
          <a:stretch/>
        </p:blipFill>
        <p:spPr>
          <a:xfrm>
            <a:off x="6873767" y="425723"/>
            <a:ext cx="4978083" cy="2694160"/>
          </a:xfrm>
          <a:prstGeom prst="rect">
            <a:avLst/>
          </a:prstGeom>
        </p:spPr>
      </p:pic>
      <p:sp>
        <p:nvSpPr>
          <p:cNvPr id="5" name="Marcador de contenido 2">
            <a:extLst>
              <a:ext uri="{FF2B5EF4-FFF2-40B4-BE49-F238E27FC236}">
                <a16:creationId xmlns:a16="http://schemas.microsoft.com/office/drawing/2014/main" id="{3335327C-51D3-4465-AB8F-16FE598968B0}"/>
              </a:ext>
            </a:extLst>
          </p:cNvPr>
          <p:cNvSpPr txBox="1">
            <a:spLocks/>
          </p:cNvSpPr>
          <p:nvPr/>
        </p:nvSpPr>
        <p:spPr>
          <a:xfrm>
            <a:off x="1311618" y="2529397"/>
            <a:ext cx="4352762" cy="2211994"/>
          </a:xfrm>
          <a:prstGeom prst="rect">
            <a:avLst/>
          </a:prstGeom>
          <a:solidFill>
            <a:srgbClr val="002060"/>
          </a:solidFill>
          <a:ln w="3810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accent5"/>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accent5"/>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accent5"/>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accent5"/>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accent5"/>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accent5"/>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accent5"/>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accent5"/>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accent5"/>
                </a:solidFill>
                <a:latin typeface="+mn-lt"/>
                <a:ea typeface="+mn-ea"/>
                <a:cs typeface="+mn-cs"/>
              </a:defRPr>
            </a:lvl9pPr>
          </a:lstStyle>
          <a:p>
            <a:pPr marL="0" indent="0">
              <a:buNone/>
            </a:pPr>
            <a:r>
              <a:rPr lang="es-AR" dirty="0">
                <a:solidFill>
                  <a:schemeClr val="tx1"/>
                </a:solidFill>
              </a:rPr>
              <a:t>Deshace el desorden que genero el entrelazado para proteger el sistema frente a ráfaga de errores.</a:t>
            </a:r>
          </a:p>
        </p:txBody>
      </p:sp>
      <mc:AlternateContent xmlns:mc="http://schemas.openxmlformats.org/markup-compatibility/2006" xmlns:p14="http://schemas.microsoft.com/office/powerpoint/2010/main">
        <mc:Choice Requires="p14">
          <p:contentPart p14:bwMode="auto" r:id="rId3">
            <p14:nvContentPartPr>
              <p14:cNvPr id="6" name="Entrada de lápiz 5">
                <a:extLst>
                  <a:ext uri="{FF2B5EF4-FFF2-40B4-BE49-F238E27FC236}">
                    <a16:creationId xmlns:a16="http://schemas.microsoft.com/office/drawing/2014/main" id="{34A99F05-0ED4-466C-BE12-C64138D35B56}"/>
                  </a:ext>
                </a:extLst>
              </p14:cNvPr>
              <p14:cNvContentPartPr/>
              <p14:nvPr/>
            </p14:nvContentPartPr>
            <p14:xfrm>
              <a:off x="7737512" y="2215568"/>
              <a:ext cx="728570" cy="700362"/>
            </p14:xfrm>
          </p:contentPart>
        </mc:Choice>
        <mc:Fallback xmlns="">
          <p:pic>
            <p:nvPicPr>
              <p:cNvPr id="6" name="Entrada de lápiz 5">
                <a:extLst>
                  <a:ext uri="{FF2B5EF4-FFF2-40B4-BE49-F238E27FC236}">
                    <a16:creationId xmlns:a16="http://schemas.microsoft.com/office/drawing/2014/main" id="{34A99F05-0ED4-466C-BE12-C64138D35B56}"/>
                  </a:ext>
                </a:extLst>
              </p:cNvPr>
              <p:cNvPicPr/>
              <p:nvPr/>
            </p:nvPicPr>
            <p:blipFill>
              <a:blip r:embed="rId4"/>
              <a:stretch>
                <a:fillRect/>
              </a:stretch>
            </p:blipFill>
            <p:spPr>
              <a:xfrm>
                <a:off x="7683490" y="2107599"/>
                <a:ext cx="836253" cy="915941"/>
              </a:xfrm>
              <a:prstGeom prst="rect">
                <a:avLst/>
              </a:prstGeom>
            </p:spPr>
          </p:pic>
        </mc:Fallback>
      </mc:AlternateContent>
    </p:spTree>
    <p:extLst>
      <p:ext uri="{BB962C8B-B14F-4D97-AF65-F5344CB8AC3E}">
        <p14:creationId xmlns:p14="http://schemas.microsoft.com/office/powerpoint/2010/main" val="213018207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0768D53-BD4F-4D3B-BEB7-F061E6E57153}"/>
              </a:ext>
            </a:extLst>
          </p:cNvPr>
          <p:cNvSpPr>
            <a:spLocks noGrp="1"/>
          </p:cNvSpPr>
          <p:nvPr>
            <p:ph type="title"/>
          </p:nvPr>
        </p:nvSpPr>
        <p:spPr>
          <a:xfrm>
            <a:off x="1618580" y="520289"/>
            <a:ext cx="4268787" cy="1478570"/>
          </a:xfrm>
        </p:spPr>
        <p:txBody>
          <a:bodyPr>
            <a:normAutofit/>
          </a:bodyPr>
          <a:lstStyle/>
          <a:p>
            <a:r>
              <a:rPr lang="es-AR" sz="2800" dirty="0"/>
              <a:t>DECODIFICADOR REED SOLOMON</a:t>
            </a:r>
          </a:p>
        </p:txBody>
      </p:sp>
      <p:pic>
        <p:nvPicPr>
          <p:cNvPr id="4" name="Imagen 3">
            <a:extLst>
              <a:ext uri="{FF2B5EF4-FFF2-40B4-BE49-F238E27FC236}">
                <a16:creationId xmlns:a16="http://schemas.microsoft.com/office/drawing/2014/main" id="{4B582A03-8307-4302-9FE5-ECA4386826B7}"/>
              </a:ext>
            </a:extLst>
          </p:cNvPr>
          <p:cNvPicPr>
            <a:picLocks noChangeAspect="1"/>
          </p:cNvPicPr>
          <p:nvPr/>
        </p:nvPicPr>
        <p:blipFill rotWithShape="1">
          <a:blip r:embed="rId2"/>
          <a:srcRect r="3457" b="1"/>
          <a:stretch/>
        </p:blipFill>
        <p:spPr>
          <a:xfrm>
            <a:off x="6563838" y="373759"/>
            <a:ext cx="4978083" cy="2694160"/>
          </a:xfrm>
          <a:prstGeom prst="rect">
            <a:avLst/>
          </a:prstGeom>
        </p:spPr>
      </p:pic>
      <p:sp>
        <p:nvSpPr>
          <p:cNvPr id="5" name="Marcador de contenido 2">
            <a:extLst>
              <a:ext uri="{FF2B5EF4-FFF2-40B4-BE49-F238E27FC236}">
                <a16:creationId xmlns:a16="http://schemas.microsoft.com/office/drawing/2014/main" id="{019C2028-5D75-4230-91DE-64D66284D5F1}"/>
              </a:ext>
            </a:extLst>
          </p:cNvPr>
          <p:cNvSpPr txBox="1">
            <a:spLocks/>
          </p:cNvSpPr>
          <p:nvPr/>
        </p:nvSpPr>
        <p:spPr>
          <a:xfrm>
            <a:off x="1743238" y="1998859"/>
            <a:ext cx="4352762" cy="3241573"/>
          </a:xfrm>
          <a:prstGeom prst="rect">
            <a:avLst/>
          </a:prstGeom>
          <a:solidFill>
            <a:srgbClr val="002060"/>
          </a:solidFill>
          <a:ln w="3810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accent5"/>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accent5"/>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accent5"/>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accent5"/>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accent5"/>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accent5"/>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accent5"/>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accent5"/>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accent5"/>
                </a:solidFill>
                <a:latin typeface="+mn-lt"/>
                <a:ea typeface="+mn-ea"/>
                <a:cs typeface="+mn-cs"/>
              </a:defRPr>
            </a:lvl9pPr>
          </a:lstStyle>
          <a:p>
            <a:pPr marL="0" indent="0">
              <a:buNone/>
            </a:pPr>
            <a:r>
              <a:rPr lang="es-AR" dirty="0">
                <a:solidFill>
                  <a:schemeClr val="tx1"/>
                </a:solidFill>
              </a:rPr>
              <a:t>Ya se recuperaron los datos en bloques de 204 bytes.</a:t>
            </a:r>
          </a:p>
          <a:p>
            <a:pPr marL="0" indent="0">
              <a:buNone/>
            </a:pPr>
            <a:r>
              <a:rPr lang="es-AR" dirty="0">
                <a:solidFill>
                  <a:schemeClr val="tx1"/>
                </a:solidFill>
              </a:rPr>
              <a:t>El reed Solomon quita los 16 bytes de protección.</a:t>
            </a:r>
          </a:p>
          <a:p>
            <a:pPr marL="0" indent="0">
              <a:buNone/>
            </a:pPr>
            <a:r>
              <a:rPr lang="es-AR" dirty="0">
                <a:solidFill>
                  <a:schemeClr val="tx1"/>
                </a:solidFill>
              </a:rPr>
              <a:t>Si tiene mas de 8 errores, se marca como erróneo para luego descartarlo.</a:t>
            </a:r>
          </a:p>
        </p:txBody>
      </p:sp>
      <mc:AlternateContent xmlns:mc="http://schemas.openxmlformats.org/markup-compatibility/2006" xmlns:p14="http://schemas.microsoft.com/office/powerpoint/2010/main">
        <mc:Choice Requires="p14">
          <p:contentPart p14:bwMode="auto" r:id="rId3">
            <p14:nvContentPartPr>
              <p14:cNvPr id="6" name="Entrada de lápiz 5">
                <a:extLst>
                  <a:ext uri="{FF2B5EF4-FFF2-40B4-BE49-F238E27FC236}">
                    <a16:creationId xmlns:a16="http://schemas.microsoft.com/office/drawing/2014/main" id="{C5002B0E-4FDB-460F-9036-91DAB509A739}"/>
                  </a:ext>
                </a:extLst>
              </p14:cNvPr>
              <p14:cNvContentPartPr/>
              <p14:nvPr/>
            </p14:nvContentPartPr>
            <p14:xfrm>
              <a:off x="8429241" y="2240071"/>
              <a:ext cx="728570" cy="700362"/>
            </p14:xfrm>
          </p:contentPart>
        </mc:Choice>
        <mc:Fallback xmlns="">
          <p:pic>
            <p:nvPicPr>
              <p:cNvPr id="6" name="Entrada de lápiz 5">
                <a:extLst>
                  <a:ext uri="{FF2B5EF4-FFF2-40B4-BE49-F238E27FC236}">
                    <a16:creationId xmlns:a16="http://schemas.microsoft.com/office/drawing/2014/main" id="{C5002B0E-4FDB-460F-9036-91DAB509A739}"/>
                  </a:ext>
                </a:extLst>
              </p:cNvPr>
              <p:cNvPicPr/>
              <p:nvPr/>
            </p:nvPicPr>
            <p:blipFill>
              <a:blip r:embed="rId4"/>
              <a:stretch>
                <a:fillRect/>
              </a:stretch>
            </p:blipFill>
            <p:spPr>
              <a:xfrm>
                <a:off x="8375219" y="2132102"/>
                <a:ext cx="836253" cy="915941"/>
              </a:xfrm>
              <a:prstGeom prst="rect">
                <a:avLst/>
              </a:prstGeom>
            </p:spPr>
          </p:pic>
        </mc:Fallback>
      </mc:AlternateContent>
    </p:spTree>
    <p:extLst>
      <p:ext uri="{BB962C8B-B14F-4D97-AF65-F5344CB8AC3E}">
        <p14:creationId xmlns:p14="http://schemas.microsoft.com/office/powerpoint/2010/main" val="87408438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4D10C1C-7967-45FC-9E3E-9AEBADB8D6FD}"/>
              </a:ext>
            </a:extLst>
          </p:cNvPr>
          <p:cNvSpPr>
            <a:spLocks noGrp="1"/>
          </p:cNvSpPr>
          <p:nvPr>
            <p:ph type="title"/>
          </p:nvPr>
        </p:nvSpPr>
        <p:spPr>
          <a:xfrm>
            <a:off x="1275401" y="618518"/>
            <a:ext cx="4704751" cy="1478570"/>
          </a:xfrm>
        </p:spPr>
        <p:txBody>
          <a:bodyPr>
            <a:normAutofit/>
          </a:bodyPr>
          <a:lstStyle/>
          <a:p>
            <a:r>
              <a:rPr lang="es-AR" sz="3200" dirty="0"/>
              <a:t>ENERGY DISPERSAL REMOVAL</a:t>
            </a:r>
          </a:p>
        </p:txBody>
      </p:sp>
      <p:pic>
        <p:nvPicPr>
          <p:cNvPr id="4" name="Imagen 3">
            <a:extLst>
              <a:ext uri="{FF2B5EF4-FFF2-40B4-BE49-F238E27FC236}">
                <a16:creationId xmlns:a16="http://schemas.microsoft.com/office/drawing/2014/main" id="{EFC6D2D6-CA31-492A-A388-65FD536A40ED}"/>
              </a:ext>
            </a:extLst>
          </p:cNvPr>
          <p:cNvPicPr>
            <a:picLocks noChangeAspect="1"/>
          </p:cNvPicPr>
          <p:nvPr/>
        </p:nvPicPr>
        <p:blipFill rotWithShape="1">
          <a:blip r:embed="rId2"/>
          <a:srcRect r="3457" b="1"/>
          <a:stretch/>
        </p:blipFill>
        <p:spPr>
          <a:xfrm>
            <a:off x="6563838" y="373759"/>
            <a:ext cx="4978083" cy="2694160"/>
          </a:xfrm>
          <a:prstGeom prst="rect">
            <a:avLst/>
          </a:prstGeom>
        </p:spPr>
      </p:pic>
      <mc:AlternateContent xmlns:mc="http://schemas.openxmlformats.org/markup-compatibility/2006" xmlns:p14="http://schemas.microsoft.com/office/powerpoint/2010/main">
        <mc:Choice Requires="p14">
          <p:contentPart p14:bwMode="auto" r:id="rId3">
            <p14:nvContentPartPr>
              <p14:cNvPr id="5" name="Entrada de lápiz 4">
                <a:extLst>
                  <a:ext uri="{FF2B5EF4-FFF2-40B4-BE49-F238E27FC236}">
                    <a16:creationId xmlns:a16="http://schemas.microsoft.com/office/drawing/2014/main" id="{CDCB947A-07A5-4A2C-AB32-903DC3149A35}"/>
                  </a:ext>
                </a:extLst>
              </p14:cNvPr>
              <p14:cNvContentPartPr/>
              <p14:nvPr/>
            </p14:nvContentPartPr>
            <p14:xfrm>
              <a:off x="9403601" y="2249487"/>
              <a:ext cx="1644150" cy="700362"/>
            </p14:xfrm>
          </p:contentPart>
        </mc:Choice>
        <mc:Fallback xmlns="">
          <p:pic>
            <p:nvPicPr>
              <p:cNvPr id="5" name="Entrada de lápiz 4">
                <a:extLst>
                  <a:ext uri="{FF2B5EF4-FFF2-40B4-BE49-F238E27FC236}">
                    <a16:creationId xmlns:a16="http://schemas.microsoft.com/office/drawing/2014/main" id="{CDCB947A-07A5-4A2C-AB32-903DC3149A35}"/>
                  </a:ext>
                </a:extLst>
              </p:cNvPr>
              <p:cNvPicPr/>
              <p:nvPr/>
            </p:nvPicPr>
            <p:blipFill>
              <a:blip r:embed="rId4"/>
              <a:stretch>
                <a:fillRect/>
              </a:stretch>
            </p:blipFill>
            <p:spPr>
              <a:xfrm>
                <a:off x="9349576" y="2141518"/>
                <a:ext cx="1751839" cy="915941"/>
              </a:xfrm>
              <a:prstGeom prst="rect">
                <a:avLst/>
              </a:prstGeom>
            </p:spPr>
          </p:pic>
        </mc:Fallback>
      </mc:AlternateContent>
      <p:sp>
        <p:nvSpPr>
          <p:cNvPr id="6" name="Marcador de contenido 2">
            <a:extLst>
              <a:ext uri="{FF2B5EF4-FFF2-40B4-BE49-F238E27FC236}">
                <a16:creationId xmlns:a16="http://schemas.microsoft.com/office/drawing/2014/main" id="{88653272-C33F-449E-8E47-048AEE528B11}"/>
              </a:ext>
            </a:extLst>
          </p:cNvPr>
          <p:cNvSpPr txBox="1">
            <a:spLocks/>
          </p:cNvSpPr>
          <p:nvPr/>
        </p:nvSpPr>
        <p:spPr>
          <a:xfrm>
            <a:off x="1275401" y="2097088"/>
            <a:ext cx="4352762" cy="3241573"/>
          </a:xfrm>
          <a:prstGeom prst="rect">
            <a:avLst/>
          </a:prstGeom>
          <a:solidFill>
            <a:srgbClr val="002060"/>
          </a:solidFill>
          <a:ln w="3810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accent5"/>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accent5"/>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accent5"/>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accent5"/>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accent5"/>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accent5"/>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accent5"/>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accent5"/>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accent5"/>
                </a:solidFill>
                <a:latin typeface="+mn-lt"/>
                <a:ea typeface="+mn-ea"/>
                <a:cs typeface="+mn-cs"/>
              </a:defRPr>
            </a:lvl9pPr>
          </a:lstStyle>
          <a:p>
            <a:pPr marL="0" indent="0">
              <a:buNone/>
            </a:pPr>
            <a:r>
              <a:rPr lang="es-AR" dirty="0">
                <a:solidFill>
                  <a:schemeClr val="tx1"/>
                </a:solidFill>
              </a:rPr>
              <a:t>Restaura las cadenas largas de 1 y 0.</a:t>
            </a:r>
          </a:p>
          <a:p>
            <a:pPr marL="0" indent="0">
              <a:buNone/>
            </a:pPr>
            <a:r>
              <a:rPr lang="es-AR" dirty="0">
                <a:solidFill>
                  <a:schemeClr val="tx1"/>
                </a:solidFill>
              </a:rPr>
              <a:t>Vuelve a invertir los bytes de sincronización.</a:t>
            </a:r>
          </a:p>
          <a:p>
            <a:pPr marL="0" indent="0">
              <a:buNone/>
            </a:pPr>
            <a:r>
              <a:rPr lang="es-AR" dirty="0">
                <a:solidFill>
                  <a:schemeClr val="tx1"/>
                </a:solidFill>
              </a:rPr>
              <a:t>Los paquetes están listos para pasar al decodificador MPEG-2.</a:t>
            </a:r>
          </a:p>
        </p:txBody>
      </p:sp>
    </p:spTree>
    <p:extLst>
      <p:ext uri="{BB962C8B-B14F-4D97-AF65-F5344CB8AC3E}">
        <p14:creationId xmlns:p14="http://schemas.microsoft.com/office/powerpoint/2010/main" val="245150997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2E4E997-8672-4FFD-B8EC-9932A8E471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11" name="Picture 2">
            <a:extLst>
              <a:ext uri="{FF2B5EF4-FFF2-40B4-BE49-F238E27FC236}">
                <a16:creationId xmlns:a16="http://schemas.microsoft.com/office/drawing/2014/main" id="{FE6BA9E6-1D9E-4D30-B528-D49FA1342E4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2" name="Título 1">
            <a:extLst>
              <a:ext uri="{FF2B5EF4-FFF2-40B4-BE49-F238E27FC236}">
                <a16:creationId xmlns:a16="http://schemas.microsoft.com/office/drawing/2014/main" id="{FAB29920-106B-4A1F-96DD-656644CB8D02}"/>
              </a:ext>
            </a:extLst>
          </p:cNvPr>
          <p:cNvSpPr>
            <a:spLocks noGrp="1"/>
          </p:cNvSpPr>
          <p:nvPr>
            <p:ph type="title"/>
          </p:nvPr>
        </p:nvSpPr>
        <p:spPr>
          <a:xfrm>
            <a:off x="1300164" y="424843"/>
            <a:ext cx="5087936" cy="1478570"/>
          </a:xfrm>
        </p:spPr>
        <p:txBody>
          <a:bodyPr>
            <a:normAutofit/>
          </a:bodyPr>
          <a:lstStyle/>
          <a:p>
            <a:r>
              <a:rPr lang="es-AR" sz="3000" dirty="0"/>
              <a:t>PROBLEMAS que afectan la transmisión del satélite </a:t>
            </a:r>
          </a:p>
        </p:txBody>
      </p:sp>
      <p:grpSp>
        <p:nvGrpSpPr>
          <p:cNvPr id="13" name="Group 12">
            <a:extLst>
              <a:ext uri="{FF2B5EF4-FFF2-40B4-BE49-F238E27FC236}">
                <a16:creationId xmlns:a16="http://schemas.microsoft.com/office/drawing/2014/main" id="{453E4DEE-E996-40F8-8635-0FF43D7348F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14" name="Rectangle 5">
              <a:extLst>
                <a:ext uri="{FF2B5EF4-FFF2-40B4-BE49-F238E27FC236}">
                  <a16:creationId xmlns:a16="http://schemas.microsoft.com/office/drawing/2014/main" id="{08BD1D3E-43CE-49EB-A424-0738950C642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5" name="Freeform 6">
              <a:extLst>
                <a:ext uri="{FF2B5EF4-FFF2-40B4-BE49-F238E27FC236}">
                  <a16:creationId xmlns:a16="http://schemas.microsoft.com/office/drawing/2014/main" id="{E9182037-E3FA-489A-95D5-29E4248420D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 name="Freeform 7">
              <a:extLst>
                <a:ext uri="{FF2B5EF4-FFF2-40B4-BE49-F238E27FC236}">
                  <a16:creationId xmlns:a16="http://schemas.microsoft.com/office/drawing/2014/main" id="{E8864E76-AD7F-4BEE-B3F6-A78FA42AEF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 name="Freeform 8">
              <a:extLst>
                <a:ext uri="{FF2B5EF4-FFF2-40B4-BE49-F238E27FC236}">
                  <a16:creationId xmlns:a16="http://schemas.microsoft.com/office/drawing/2014/main" id="{8AD071B3-046D-4479-91FE-01E9AD7C8A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 name="Freeform 9">
              <a:extLst>
                <a:ext uri="{FF2B5EF4-FFF2-40B4-BE49-F238E27FC236}">
                  <a16:creationId xmlns:a16="http://schemas.microsoft.com/office/drawing/2014/main" id="{91D776F5-E902-4A4D-A75D-A46E063C9F3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9" name="Freeform 10">
              <a:extLst>
                <a:ext uri="{FF2B5EF4-FFF2-40B4-BE49-F238E27FC236}">
                  <a16:creationId xmlns:a16="http://schemas.microsoft.com/office/drawing/2014/main" id="{EBED8F24-A998-4952-AB68-E2074F0746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 name="Freeform 11">
              <a:extLst>
                <a:ext uri="{FF2B5EF4-FFF2-40B4-BE49-F238E27FC236}">
                  <a16:creationId xmlns:a16="http://schemas.microsoft.com/office/drawing/2014/main" id="{74D7A646-8CDC-49B3-9C44-3EF38DB426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 name="Freeform 12">
              <a:extLst>
                <a:ext uri="{FF2B5EF4-FFF2-40B4-BE49-F238E27FC236}">
                  <a16:creationId xmlns:a16="http://schemas.microsoft.com/office/drawing/2014/main" id="{D4E99D14-E4F4-419B-9AAF-8D1CEAB28A2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 name="Freeform 13">
              <a:extLst>
                <a:ext uri="{FF2B5EF4-FFF2-40B4-BE49-F238E27FC236}">
                  <a16:creationId xmlns:a16="http://schemas.microsoft.com/office/drawing/2014/main" id="{377E106C-5445-4A52-9F7E-DA17387442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3" name="Freeform 14">
              <a:extLst>
                <a:ext uri="{FF2B5EF4-FFF2-40B4-BE49-F238E27FC236}">
                  <a16:creationId xmlns:a16="http://schemas.microsoft.com/office/drawing/2014/main" id="{752BFE96-D378-4BAE-A64B-F851A34C4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 name="Freeform 15">
              <a:extLst>
                <a:ext uri="{FF2B5EF4-FFF2-40B4-BE49-F238E27FC236}">
                  <a16:creationId xmlns:a16="http://schemas.microsoft.com/office/drawing/2014/main" id="{B88FFB19-5A5E-4078-B467-9D4ABD21BD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5" name="Line 16">
              <a:extLst>
                <a:ext uri="{FF2B5EF4-FFF2-40B4-BE49-F238E27FC236}">
                  <a16:creationId xmlns:a16="http://schemas.microsoft.com/office/drawing/2014/main" id="{11042975-3D19-4728-BCDA-D3F5CD633EDB}"/>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26" name="Freeform 17">
              <a:extLst>
                <a:ext uri="{FF2B5EF4-FFF2-40B4-BE49-F238E27FC236}">
                  <a16:creationId xmlns:a16="http://schemas.microsoft.com/office/drawing/2014/main" id="{A28972BD-D2E1-4DCA-A907-2E3B6F6066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7" name="Freeform 18">
              <a:extLst>
                <a:ext uri="{FF2B5EF4-FFF2-40B4-BE49-F238E27FC236}">
                  <a16:creationId xmlns:a16="http://schemas.microsoft.com/office/drawing/2014/main" id="{1C806824-5C2D-4747-B038-69EE4074B3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8" name="Freeform 19">
              <a:extLst>
                <a:ext uri="{FF2B5EF4-FFF2-40B4-BE49-F238E27FC236}">
                  <a16:creationId xmlns:a16="http://schemas.microsoft.com/office/drawing/2014/main" id="{3B33F710-16D7-4F48-BFCA-66C9CA2352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9" name="Freeform 20">
              <a:extLst>
                <a:ext uri="{FF2B5EF4-FFF2-40B4-BE49-F238E27FC236}">
                  <a16:creationId xmlns:a16="http://schemas.microsoft.com/office/drawing/2014/main" id="{6C8C8ED4-90FA-4E97-AAF0-D5D51E6A935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0" name="Rectangle 21">
              <a:extLst>
                <a:ext uri="{FF2B5EF4-FFF2-40B4-BE49-F238E27FC236}">
                  <a16:creationId xmlns:a16="http://schemas.microsoft.com/office/drawing/2014/main" id="{6C5EB9C1-B25F-4172-8A96-5950ECC828F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31" name="Freeform 22">
              <a:extLst>
                <a:ext uri="{FF2B5EF4-FFF2-40B4-BE49-F238E27FC236}">
                  <a16:creationId xmlns:a16="http://schemas.microsoft.com/office/drawing/2014/main" id="{097E6E8A-9373-4655-882B-21715CCE97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2" name="Freeform 23">
              <a:extLst>
                <a:ext uri="{FF2B5EF4-FFF2-40B4-BE49-F238E27FC236}">
                  <a16:creationId xmlns:a16="http://schemas.microsoft.com/office/drawing/2014/main" id="{EB8CC766-1206-4372-ACAF-8230AF4D542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3" name="Freeform 24">
              <a:extLst>
                <a:ext uri="{FF2B5EF4-FFF2-40B4-BE49-F238E27FC236}">
                  <a16:creationId xmlns:a16="http://schemas.microsoft.com/office/drawing/2014/main" id="{1C8E2511-2489-47B2-9C19-C410910DD9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4" name="Freeform 25">
              <a:extLst>
                <a:ext uri="{FF2B5EF4-FFF2-40B4-BE49-F238E27FC236}">
                  <a16:creationId xmlns:a16="http://schemas.microsoft.com/office/drawing/2014/main" id="{D7820196-0A47-47EF-832C-A688E8977D6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5" name="Freeform 26">
              <a:extLst>
                <a:ext uri="{FF2B5EF4-FFF2-40B4-BE49-F238E27FC236}">
                  <a16:creationId xmlns:a16="http://schemas.microsoft.com/office/drawing/2014/main" id="{4982E0BF-34AE-48A3-AD6B-E0F3CD05DB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6" name="Freeform 27">
              <a:extLst>
                <a:ext uri="{FF2B5EF4-FFF2-40B4-BE49-F238E27FC236}">
                  <a16:creationId xmlns:a16="http://schemas.microsoft.com/office/drawing/2014/main" id="{CD34643B-9DF2-4310-8868-48252C3393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7" name="Freeform 28">
              <a:extLst>
                <a:ext uri="{FF2B5EF4-FFF2-40B4-BE49-F238E27FC236}">
                  <a16:creationId xmlns:a16="http://schemas.microsoft.com/office/drawing/2014/main" id="{4E020C4E-AF64-44A8-B830-779541D8D54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8" name="Freeform 29">
              <a:extLst>
                <a:ext uri="{FF2B5EF4-FFF2-40B4-BE49-F238E27FC236}">
                  <a16:creationId xmlns:a16="http://schemas.microsoft.com/office/drawing/2014/main" id="{D97BC3D3-B1B3-4825-9169-BBEF1DBCF0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9" name="Freeform 30">
              <a:extLst>
                <a:ext uri="{FF2B5EF4-FFF2-40B4-BE49-F238E27FC236}">
                  <a16:creationId xmlns:a16="http://schemas.microsoft.com/office/drawing/2014/main" id="{A750DC4F-1DAF-470E-98C6-6C68DEB933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0" name="Freeform 31">
              <a:extLst>
                <a:ext uri="{FF2B5EF4-FFF2-40B4-BE49-F238E27FC236}">
                  <a16:creationId xmlns:a16="http://schemas.microsoft.com/office/drawing/2014/main" id="{2F99594A-5BBD-4E10-A818-8BE52B7D952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sp>
        <p:nvSpPr>
          <p:cNvPr id="41" name="Marcador de contenido 2">
            <a:extLst>
              <a:ext uri="{FF2B5EF4-FFF2-40B4-BE49-F238E27FC236}">
                <a16:creationId xmlns:a16="http://schemas.microsoft.com/office/drawing/2014/main" id="{23110D51-A97A-40A5-B59F-22D47FDF1728}"/>
              </a:ext>
            </a:extLst>
          </p:cNvPr>
          <p:cNvSpPr txBox="1">
            <a:spLocks/>
          </p:cNvSpPr>
          <p:nvPr/>
        </p:nvSpPr>
        <p:spPr>
          <a:xfrm>
            <a:off x="1306914" y="1939379"/>
            <a:ext cx="9492447" cy="3824834"/>
          </a:xfrm>
          <a:prstGeom prst="rect">
            <a:avLst/>
          </a:prstGeom>
          <a:solidFill>
            <a:srgbClr val="002060"/>
          </a:solidFill>
          <a:ln w="3810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vert="horz" lIns="91440" tIns="45720" rIns="91440" bIns="45720" rtlCol="0">
            <a:normAutofit fontScale="775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accent5"/>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accent5"/>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accent5"/>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accent5"/>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accent5"/>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accent5"/>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accent5"/>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accent5"/>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accent5"/>
                </a:solidFill>
                <a:latin typeface="+mn-lt"/>
                <a:ea typeface="+mn-ea"/>
                <a:cs typeface="+mn-cs"/>
              </a:defRPr>
            </a:lvl9pPr>
          </a:lstStyle>
          <a:p>
            <a:pPr marL="0" indent="0">
              <a:buNone/>
            </a:pPr>
            <a:r>
              <a:rPr lang="es-AR" dirty="0">
                <a:solidFill>
                  <a:schemeClr val="tx1"/>
                </a:solidFill>
              </a:rPr>
              <a:t>MODULADOR IQ</a:t>
            </a:r>
          </a:p>
          <a:p>
            <a:pPr marL="0" indent="0">
              <a:buNone/>
            </a:pPr>
            <a:r>
              <a:rPr lang="es-AR" dirty="0">
                <a:solidFill>
                  <a:schemeClr val="tx1"/>
                </a:solidFill>
              </a:rPr>
              <a:t>Puede presentar grandes problemas en el saso de:</a:t>
            </a:r>
          </a:p>
          <a:p>
            <a:r>
              <a:rPr lang="es-AR" dirty="0">
                <a:solidFill>
                  <a:schemeClr val="tx1"/>
                </a:solidFill>
              </a:rPr>
              <a:t>Mal diseño </a:t>
            </a:r>
          </a:p>
          <a:p>
            <a:r>
              <a:rPr lang="es-AR" dirty="0">
                <a:solidFill>
                  <a:schemeClr val="tx1"/>
                </a:solidFill>
              </a:rPr>
              <a:t>Fallas</a:t>
            </a:r>
          </a:p>
          <a:p>
            <a:pPr marL="0" indent="0">
              <a:buNone/>
            </a:pPr>
            <a:r>
              <a:rPr lang="es-AR" dirty="0">
                <a:solidFill>
                  <a:schemeClr val="tx1"/>
                </a:solidFill>
              </a:rPr>
              <a:t>Ejemplos:</a:t>
            </a:r>
          </a:p>
          <a:p>
            <a:pPr>
              <a:buFont typeface="Wingdings" panose="05000000000000000000" pitchFamily="2" charset="2"/>
              <a:buChar char="Ø"/>
            </a:pPr>
            <a:r>
              <a:rPr lang="es-AR" dirty="0">
                <a:solidFill>
                  <a:schemeClr val="tx1"/>
                </a:solidFill>
              </a:rPr>
              <a:t> Diferencias en la amplificación</a:t>
            </a:r>
          </a:p>
          <a:p>
            <a:pPr>
              <a:buFont typeface="Wingdings" panose="05000000000000000000" pitchFamily="2" charset="2"/>
              <a:buChar char="Ø"/>
            </a:pPr>
            <a:r>
              <a:rPr lang="es-AR" dirty="0">
                <a:solidFill>
                  <a:schemeClr val="tx1"/>
                </a:solidFill>
              </a:rPr>
              <a:t> Error en el destazador de 90°</a:t>
            </a:r>
          </a:p>
          <a:p>
            <a:pPr>
              <a:buFont typeface="Wingdings" panose="05000000000000000000" pitchFamily="2" charset="2"/>
              <a:buChar char="Ø"/>
            </a:pPr>
            <a:r>
              <a:rPr lang="es-AR" dirty="0">
                <a:solidFill>
                  <a:schemeClr val="tx1"/>
                </a:solidFill>
              </a:rPr>
              <a:t> La no supresión de la portadora</a:t>
            </a:r>
          </a:p>
          <a:p>
            <a:pPr>
              <a:buFont typeface="Wingdings" panose="05000000000000000000" pitchFamily="2" charset="2"/>
              <a:buChar char="Ø"/>
            </a:pPr>
            <a:r>
              <a:rPr lang="es-AR" dirty="0">
                <a:solidFill>
                  <a:schemeClr val="tx1"/>
                </a:solidFill>
              </a:rPr>
              <a:t> Ruido o </a:t>
            </a:r>
            <a:r>
              <a:rPr lang="es-AR" dirty="0" err="1">
                <a:solidFill>
                  <a:schemeClr val="tx1"/>
                </a:solidFill>
              </a:rPr>
              <a:t>jitter</a:t>
            </a:r>
            <a:endParaRPr lang="es-AR" dirty="0">
              <a:solidFill>
                <a:schemeClr val="tx1"/>
              </a:solidFill>
            </a:endParaRPr>
          </a:p>
        </p:txBody>
      </p:sp>
    </p:spTree>
    <p:extLst>
      <p:ext uri="{BB962C8B-B14F-4D97-AF65-F5344CB8AC3E}">
        <p14:creationId xmlns:p14="http://schemas.microsoft.com/office/powerpoint/2010/main" val="168958080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2E4E997-8672-4FFD-B8EC-9932A8E471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11" name="Picture 2">
            <a:extLst>
              <a:ext uri="{FF2B5EF4-FFF2-40B4-BE49-F238E27FC236}">
                <a16:creationId xmlns:a16="http://schemas.microsoft.com/office/drawing/2014/main" id="{FE6BA9E6-1D9E-4D30-B528-D49FA1342E4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p:nvSpPr>
          <p:cNvPr id="2" name="Título 1">
            <a:extLst>
              <a:ext uri="{FF2B5EF4-FFF2-40B4-BE49-F238E27FC236}">
                <a16:creationId xmlns:a16="http://schemas.microsoft.com/office/drawing/2014/main" id="{FAB29920-106B-4A1F-96DD-656644CB8D02}"/>
              </a:ext>
            </a:extLst>
          </p:cNvPr>
          <p:cNvSpPr>
            <a:spLocks noGrp="1"/>
          </p:cNvSpPr>
          <p:nvPr>
            <p:ph type="title"/>
          </p:nvPr>
        </p:nvSpPr>
        <p:spPr>
          <a:xfrm>
            <a:off x="1300164" y="424843"/>
            <a:ext cx="5087936" cy="1478570"/>
          </a:xfrm>
        </p:spPr>
        <p:txBody>
          <a:bodyPr>
            <a:normAutofit/>
          </a:bodyPr>
          <a:lstStyle/>
          <a:p>
            <a:r>
              <a:rPr lang="es-AR" sz="3000" dirty="0"/>
              <a:t>PROBLEMAS que afectan la transmisión del satélite </a:t>
            </a:r>
          </a:p>
        </p:txBody>
      </p:sp>
      <p:grpSp>
        <p:nvGrpSpPr>
          <p:cNvPr id="13" name="Group 12">
            <a:extLst>
              <a:ext uri="{FF2B5EF4-FFF2-40B4-BE49-F238E27FC236}">
                <a16:creationId xmlns:a16="http://schemas.microsoft.com/office/drawing/2014/main" id="{453E4DEE-E996-40F8-8635-0FF43D7348F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14" name="Rectangle 5">
              <a:extLst>
                <a:ext uri="{FF2B5EF4-FFF2-40B4-BE49-F238E27FC236}">
                  <a16:creationId xmlns:a16="http://schemas.microsoft.com/office/drawing/2014/main" id="{08BD1D3E-43CE-49EB-A424-0738950C642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15" name="Freeform 6">
              <a:extLst>
                <a:ext uri="{FF2B5EF4-FFF2-40B4-BE49-F238E27FC236}">
                  <a16:creationId xmlns:a16="http://schemas.microsoft.com/office/drawing/2014/main" id="{E9182037-E3FA-489A-95D5-29E4248420D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6" name="Freeform 7">
              <a:extLst>
                <a:ext uri="{FF2B5EF4-FFF2-40B4-BE49-F238E27FC236}">
                  <a16:creationId xmlns:a16="http://schemas.microsoft.com/office/drawing/2014/main" id="{E8864E76-AD7F-4BEE-B3F6-A78FA42AEF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7" name="Freeform 8">
              <a:extLst>
                <a:ext uri="{FF2B5EF4-FFF2-40B4-BE49-F238E27FC236}">
                  <a16:creationId xmlns:a16="http://schemas.microsoft.com/office/drawing/2014/main" id="{8AD071B3-046D-4479-91FE-01E9AD7C8A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8" name="Freeform 9">
              <a:extLst>
                <a:ext uri="{FF2B5EF4-FFF2-40B4-BE49-F238E27FC236}">
                  <a16:creationId xmlns:a16="http://schemas.microsoft.com/office/drawing/2014/main" id="{91D776F5-E902-4A4D-A75D-A46E063C9F3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9" name="Freeform 10">
              <a:extLst>
                <a:ext uri="{FF2B5EF4-FFF2-40B4-BE49-F238E27FC236}">
                  <a16:creationId xmlns:a16="http://schemas.microsoft.com/office/drawing/2014/main" id="{EBED8F24-A998-4952-AB68-E2074F0746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0" name="Freeform 11">
              <a:extLst>
                <a:ext uri="{FF2B5EF4-FFF2-40B4-BE49-F238E27FC236}">
                  <a16:creationId xmlns:a16="http://schemas.microsoft.com/office/drawing/2014/main" id="{74D7A646-8CDC-49B3-9C44-3EF38DB426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1" name="Freeform 12">
              <a:extLst>
                <a:ext uri="{FF2B5EF4-FFF2-40B4-BE49-F238E27FC236}">
                  <a16:creationId xmlns:a16="http://schemas.microsoft.com/office/drawing/2014/main" id="{D4E99D14-E4F4-419B-9AAF-8D1CEAB28A2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2" name="Freeform 13">
              <a:extLst>
                <a:ext uri="{FF2B5EF4-FFF2-40B4-BE49-F238E27FC236}">
                  <a16:creationId xmlns:a16="http://schemas.microsoft.com/office/drawing/2014/main" id="{377E106C-5445-4A52-9F7E-DA17387442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3" name="Freeform 14">
              <a:extLst>
                <a:ext uri="{FF2B5EF4-FFF2-40B4-BE49-F238E27FC236}">
                  <a16:creationId xmlns:a16="http://schemas.microsoft.com/office/drawing/2014/main" id="{752BFE96-D378-4BAE-A64B-F851A34C4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 name="Freeform 15">
              <a:extLst>
                <a:ext uri="{FF2B5EF4-FFF2-40B4-BE49-F238E27FC236}">
                  <a16:creationId xmlns:a16="http://schemas.microsoft.com/office/drawing/2014/main" id="{B88FFB19-5A5E-4078-B467-9D4ABD21BD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 name="Line 16">
              <a:extLst>
                <a:ext uri="{FF2B5EF4-FFF2-40B4-BE49-F238E27FC236}">
                  <a16:creationId xmlns:a16="http://schemas.microsoft.com/office/drawing/2014/main" id="{11042975-3D19-4728-BCDA-D3F5CD633EDB}"/>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26" name="Freeform 17">
              <a:extLst>
                <a:ext uri="{FF2B5EF4-FFF2-40B4-BE49-F238E27FC236}">
                  <a16:creationId xmlns:a16="http://schemas.microsoft.com/office/drawing/2014/main" id="{A28972BD-D2E1-4DCA-A907-2E3B6F6066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7" name="Freeform 18">
              <a:extLst>
                <a:ext uri="{FF2B5EF4-FFF2-40B4-BE49-F238E27FC236}">
                  <a16:creationId xmlns:a16="http://schemas.microsoft.com/office/drawing/2014/main" id="{1C806824-5C2D-4747-B038-69EE4074B3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8" name="Freeform 19">
              <a:extLst>
                <a:ext uri="{FF2B5EF4-FFF2-40B4-BE49-F238E27FC236}">
                  <a16:creationId xmlns:a16="http://schemas.microsoft.com/office/drawing/2014/main" id="{3B33F710-16D7-4F48-BFCA-66C9CA2352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9" name="Freeform 20">
              <a:extLst>
                <a:ext uri="{FF2B5EF4-FFF2-40B4-BE49-F238E27FC236}">
                  <a16:creationId xmlns:a16="http://schemas.microsoft.com/office/drawing/2014/main" id="{6C8C8ED4-90FA-4E97-AAF0-D5D51E6A935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0" name="Rectangle 21">
              <a:extLst>
                <a:ext uri="{FF2B5EF4-FFF2-40B4-BE49-F238E27FC236}">
                  <a16:creationId xmlns:a16="http://schemas.microsoft.com/office/drawing/2014/main" id="{6C5EB9C1-B25F-4172-8A96-5950ECC828F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31" name="Freeform 22">
              <a:extLst>
                <a:ext uri="{FF2B5EF4-FFF2-40B4-BE49-F238E27FC236}">
                  <a16:creationId xmlns:a16="http://schemas.microsoft.com/office/drawing/2014/main" id="{097E6E8A-9373-4655-882B-21715CCE97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2" name="Freeform 23">
              <a:extLst>
                <a:ext uri="{FF2B5EF4-FFF2-40B4-BE49-F238E27FC236}">
                  <a16:creationId xmlns:a16="http://schemas.microsoft.com/office/drawing/2014/main" id="{EB8CC766-1206-4372-ACAF-8230AF4D542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3" name="Freeform 24">
              <a:extLst>
                <a:ext uri="{FF2B5EF4-FFF2-40B4-BE49-F238E27FC236}">
                  <a16:creationId xmlns:a16="http://schemas.microsoft.com/office/drawing/2014/main" id="{1C8E2511-2489-47B2-9C19-C410910DD9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4" name="Freeform 25">
              <a:extLst>
                <a:ext uri="{FF2B5EF4-FFF2-40B4-BE49-F238E27FC236}">
                  <a16:creationId xmlns:a16="http://schemas.microsoft.com/office/drawing/2014/main" id="{D7820196-0A47-47EF-832C-A688E8977D6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5" name="Freeform 26">
              <a:extLst>
                <a:ext uri="{FF2B5EF4-FFF2-40B4-BE49-F238E27FC236}">
                  <a16:creationId xmlns:a16="http://schemas.microsoft.com/office/drawing/2014/main" id="{4982E0BF-34AE-48A3-AD6B-E0F3CD05DB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6" name="Freeform 27">
              <a:extLst>
                <a:ext uri="{FF2B5EF4-FFF2-40B4-BE49-F238E27FC236}">
                  <a16:creationId xmlns:a16="http://schemas.microsoft.com/office/drawing/2014/main" id="{CD34643B-9DF2-4310-8868-48252C3393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7" name="Freeform 28">
              <a:extLst>
                <a:ext uri="{FF2B5EF4-FFF2-40B4-BE49-F238E27FC236}">
                  <a16:creationId xmlns:a16="http://schemas.microsoft.com/office/drawing/2014/main" id="{4E020C4E-AF64-44A8-B830-779541D8D54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8" name="Freeform 29">
              <a:extLst>
                <a:ext uri="{FF2B5EF4-FFF2-40B4-BE49-F238E27FC236}">
                  <a16:creationId xmlns:a16="http://schemas.microsoft.com/office/drawing/2014/main" id="{D97BC3D3-B1B3-4825-9169-BBEF1DBCF0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9" name="Freeform 30">
              <a:extLst>
                <a:ext uri="{FF2B5EF4-FFF2-40B4-BE49-F238E27FC236}">
                  <a16:creationId xmlns:a16="http://schemas.microsoft.com/office/drawing/2014/main" id="{A750DC4F-1DAF-470E-98C6-6C68DEB933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0" name="Freeform 31">
              <a:extLst>
                <a:ext uri="{FF2B5EF4-FFF2-40B4-BE49-F238E27FC236}">
                  <a16:creationId xmlns:a16="http://schemas.microsoft.com/office/drawing/2014/main" id="{2F99594A-5BBD-4E10-A818-8BE52B7D952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grpSp>
      <p:sp>
        <p:nvSpPr>
          <p:cNvPr id="41" name="Marcador de contenido 2">
            <a:extLst>
              <a:ext uri="{FF2B5EF4-FFF2-40B4-BE49-F238E27FC236}">
                <a16:creationId xmlns:a16="http://schemas.microsoft.com/office/drawing/2014/main" id="{23110D51-A97A-40A5-B59F-22D47FDF1728}"/>
              </a:ext>
            </a:extLst>
          </p:cNvPr>
          <p:cNvSpPr txBox="1">
            <a:spLocks/>
          </p:cNvSpPr>
          <p:nvPr/>
        </p:nvSpPr>
        <p:spPr>
          <a:xfrm>
            <a:off x="1373590" y="1784679"/>
            <a:ext cx="9492447" cy="4282034"/>
          </a:xfrm>
          <a:prstGeom prst="rect">
            <a:avLst/>
          </a:prstGeom>
          <a:solidFill>
            <a:srgbClr val="002060"/>
          </a:solidFill>
          <a:ln w="3810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accent5"/>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accent5"/>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accent5"/>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accent5"/>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accent5"/>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accent5"/>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accent5"/>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accent5"/>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accent5"/>
                </a:solidFill>
                <a:latin typeface="+mn-lt"/>
                <a:ea typeface="+mn-ea"/>
                <a:cs typeface="+mn-cs"/>
              </a:defRPr>
            </a:lvl9pPr>
          </a:lstStyle>
          <a:p>
            <a:pPr marL="0" indent="0">
              <a:buNone/>
            </a:pPr>
            <a:r>
              <a:rPr lang="es-AR" dirty="0">
                <a:solidFill>
                  <a:schemeClr val="tx1"/>
                </a:solidFill>
              </a:rPr>
              <a:t>SATELITE</a:t>
            </a:r>
          </a:p>
          <a:p>
            <a:pPr marL="0" indent="0">
              <a:buNone/>
            </a:pPr>
            <a:r>
              <a:rPr lang="es-AR" dirty="0">
                <a:solidFill>
                  <a:schemeClr val="tx1"/>
                </a:solidFill>
              </a:rPr>
              <a:t>Utiliza un TWTA, que posee varias alinealidades, las cuales no pueden estar en el ancho de banda de trabajo del sistema.</a:t>
            </a:r>
          </a:p>
          <a:p>
            <a:pPr marL="0" indent="0">
              <a:buNone/>
            </a:pPr>
            <a:endParaRPr lang="es-AR" dirty="0">
              <a:solidFill>
                <a:schemeClr val="tx1"/>
              </a:solidFill>
            </a:endParaRPr>
          </a:p>
          <a:p>
            <a:pPr marL="0" indent="0">
              <a:buNone/>
            </a:pPr>
            <a:r>
              <a:rPr lang="es-AR" dirty="0">
                <a:solidFill>
                  <a:schemeClr val="tx1"/>
                </a:solidFill>
              </a:rPr>
              <a:t>MEDIO</a:t>
            </a:r>
          </a:p>
          <a:p>
            <a:pPr marL="0" indent="0">
              <a:buNone/>
            </a:pPr>
            <a:r>
              <a:rPr lang="es-AR" dirty="0">
                <a:solidFill>
                  <a:schemeClr val="tx1"/>
                </a:solidFill>
              </a:rPr>
              <a:t>La señal se va atenuando y se le va agregando AWGN.</a:t>
            </a:r>
          </a:p>
          <a:p>
            <a:pPr marL="0" indent="0">
              <a:buNone/>
            </a:pPr>
            <a:r>
              <a:rPr lang="es-AR" dirty="0">
                <a:solidFill>
                  <a:schemeClr val="tx1"/>
                </a:solidFill>
              </a:rPr>
              <a:t>Esto puede presentar problemas al recuperar la señal.</a:t>
            </a:r>
          </a:p>
          <a:p>
            <a:pPr marL="0" indent="0">
              <a:buNone/>
            </a:pPr>
            <a:r>
              <a:rPr lang="es-AR" dirty="0">
                <a:solidFill>
                  <a:schemeClr val="tx1"/>
                </a:solidFill>
              </a:rPr>
              <a:t>El transmisor debe enviar la señal con una potencia tal que la señal sea detectada por el receptor y que se entienda.</a:t>
            </a:r>
          </a:p>
        </p:txBody>
      </p:sp>
    </p:spTree>
    <p:extLst>
      <p:ext uri="{BB962C8B-B14F-4D97-AF65-F5344CB8AC3E}">
        <p14:creationId xmlns:p14="http://schemas.microsoft.com/office/powerpoint/2010/main" val="281490322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17F0328-EE50-4A9B-A27B-D251C19B1E3B}"/>
              </a:ext>
            </a:extLst>
          </p:cNvPr>
          <p:cNvSpPr>
            <a:spLocks noGrp="1"/>
          </p:cNvSpPr>
          <p:nvPr>
            <p:ph type="title"/>
          </p:nvPr>
        </p:nvSpPr>
        <p:spPr>
          <a:xfrm>
            <a:off x="1535025" y="1066799"/>
            <a:ext cx="3040653" cy="1478570"/>
          </a:xfrm>
        </p:spPr>
        <p:txBody>
          <a:bodyPr>
            <a:normAutofit/>
          </a:bodyPr>
          <a:lstStyle/>
          <a:p>
            <a:r>
              <a:rPr lang="es-AR" sz="6000" dirty="0"/>
              <a:t>DVB-S2</a:t>
            </a:r>
          </a:p>
        </p:txBody>
      </p:sp>
      <p:sp>
        <p:nvSpPr>
          <p:cNvPr id="3" name="Marcador de contenido 2">
            <a:extLst>
              <a:ext uri="{FF2B5EF4-FFF2-40B4-BE49-F238E27FC236}">
                <a16:creationId xmlns:a16="http://schemas.microsoft.com/office/drawing/2014/main" id="{CDFE061E-321B-4225-B8B0-7E7EBCAB36A5}"/>
              </a:ext>
            </a:extLst>
          </p:cNvPr>
          <p:cNvSpPr>
            <a:spLocks noGrp="1"/>
          </p:cNvSpPr>
          <p:nvPr>
            <p:ph idx="1"/>
          </p:nvPr>
        </p:nvSpPr>
        <p:spPr>
          <a:xfrm>
            <a:off x="1590210" y="3994069"/>
            <a:ext cx="9011580" cy="1923256"/>
          </a:xfrm>
        </p:spPr>
        <p:txBody>
          <a:bodyPr/>
          <a:lstStyle/>
          <a:p>
            <a:pPr marL="0" indent="0">
              <a:buNone/>
            </a:pPr>
            <a:r>
              <a:rPr lang="es-AR" dirty="0"/>
              <a:t>Mejoro el rendimiento hasta un 30%</a:t>
            </a:r>
          </a:p>
          <a:p>
            <a:pPr marL="0" indent="0">
              <a:buNone/>
            </a:pPr>
            <a:r>
              <a:rPr lang="es-AR" dirty="0"/>
              <a:t>Permitió transportar un canal HDTV en el mimo ancho de banda que un canal SDTV.</a:t>
            </a:r>
          </a:p>
        </p:txBody>
      </p:sp>
      <p:pic>
        <p:nvPicPr>
          <p:cNvPr id="4" name="Imagen 3">
            <a:extLst>
              <a:ext uri="{FF2B5EF4-FFF2-40B4-BE49-F238E27FC236}">
                <a16:creationId xmlns:a16="http://schemas.microsoft.com/office/drawing/2014/main" id="{FA5622C3-4A31-49D8-991E-3EB30728092A}"/>
              </a:ext>
            </a:extLst>
          </p:cNvPr>
          <p:cNvPicPr/>
          <p:nvPr/>
        </p:nvPicPr>
        <p:blipFill rotWithShape="1">
          <a:blip r:embed="rId2">
            <a:extLst>
              <a:ext uri="{28A0092B-C50C-407E-A947-70E740481C1C}">
                <a14:useLocalDpi xmlns:a14="http://schemas.microsoft.com/office/drawing/2010/main" val="0"/>
              </a:ext>
            </a:extLst>
          </a:blip>
          <a:srcRect l="801" t="24786" r="52904" b="22506"/>
          <a:stretch/>
        </p:blipFill>
        <p:spPr bwMode="auto">
          <a:xfrm>
            <a:off x="5552615" y="121280"/>
            <a:ext cx="5731191" cy="3541714"/>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05301394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8690FE8-A1C0-43A7-BD8B-0BDA97A0FD96}"/>
              </a:ext>
            </a:extLst>
          </p:cNvPr>
          <p:cNvSpPr>
            <a:spLocks noGrp="1"/>
          </p:cNvSpPr>
          <p:nvPr>
            <p:ph type="title"/>
          </p:nvPr>
        </p:nvSpPr>
        <p:spPr>
          <a:xfrm>
            <a:off x="2716299" y="255539"/>
            <a:ext cx="7282192" cy="1478570"/>
          </a:xfrm>
        </p:spPr>
        <p:txBody>
          <a:bodyPr>
            <a:normAutofit/>
          </a:bodyPr>
          <a:lstStyle/>
          <a:p>
            <a:r>
              <a:rPr lang="es-AR" sz="2800" dirty="0"/>
              <a:t>ESQUEMA AMPLIADO DEL MOMODULADOR</a:t>
            </a:r>
          </a:p>
        </p:txBody>
      </p:sp>
      <p:pic>
        <p:nvPicPr>
          <p:cNvPr id="4" name="Content Placeholder 4">
            <a:extLst>
              <a:ext uri="{FF2B5EF4-FFF2-40B4-BE49-F238E27FC236}">
                <a16:creationId xmlns:a16="http://schemas.microsoft.com/office/drawing/2014/main" id="{A52BD1C6-31BC-224E-BF29-CD46FEB1BA3F}"/>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2625597" y="1544923"/>
            <a:ext cx="7076615" cy="4682458"/>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190660752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8690FE8-A1C0-43A7-BD8B-0BDA97A0FD96}"/>
              </a:ext>
            </a:extLst>
          </p:cNvPr>
          <p:cNvSpPr>
            <a:spLocks noGrp="1"/>
          </p:cNvSpPr>
          <p:nvPr>
            <p:ph type="title"/>
          </p:nvPr>
        </p:nvSpPr>
        <p:spPr>
          <a:xfrm>
            <a:off x="1343420" y="408309"/>
            <a:ext cx="4313456" cy="1478570"/>
          </a:xfrm>
        </p:spPr>
        <p:txBody>
          <a:bodyPr>
            <a:normAutofit/>
          </a:bodyPr>
          <a:lstStyle/>
          <a:p>
            <a:r>
              <a:rPr lang="es-AR" sz="3200" dirty="0"/>
              <a:t>MODE ADAPTATION</a:t>
            </a:r>
            <a:br>
              <a:rPr lang="es-AR" sz="2800" dirty="0"/>
            </a:br>
            <a:endParaRPr lang="es-AR" sz="2400" dirty="0"/>
          </a:p>
        </p:txBody>
      </p:sp>
      <p:pic>
        <p:nvPicPr>
          <p:cNvPr id="4" name="Content Placeholder 4">
            <a:extLst>
              <a:ext uri="{FF2B5EF4-FFF2-40B4-BE49-F238E27FC236}">
                <a16:creationId xmlns:a16="http://schemas.microsoft.com/office/drawing/2014/main" id="{A52BD1C6-31BC-224E-BF29-CD46FEB1BA3F}"/>
              </a:ext>
            </a:extLst>
          </p:cNvPr>
          <p:cNvPicPr/>
          <p:nvPr/>
        </p:nvPicPr>
        <p:blipFill rotWithShape="1">
          <a:blip r:embed="rId2" cstate="print">
            <a:extLst>
              <a:ext uri="{28A0092B-C50C-407E-A947-70E740481C1C}">
                <a14:useLocalDpi xmlns:a14="http://schemas.microsoft.com/office/drawing/2010/main" val="0"/>
              </a:ext>
            </a:extLst>
          </a:blip>
          <a:srcRect r="24442" b="55324"/>
          <a:stretch/>
        </p:blipFill>
        <p:spPr>
          <a:xfrm>
            <a:off x="5882639" y="2208573"/>
            <a:ext cx="5957263" cy="2440853"/>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
        <p:nvSpPr>
          <p:cNvPr id="5" name="Marcador de contenido 2">
            <a:extLst>
              <a:ext uri="{FF2B5EF4-FFF2-40B4-BE49-F238E27FC236}">
                <a16:creationId xmlns:a16="http://schemas.microsoft.com/office/drawing/2014/main" id="{E3B6F6A7-B199-4FDD-A3E0-5C016ED1341F}"/>
              </a:ext>
            </a:extLst>
          </p:cNvPr>
          <p:cNvSpPr txBox="1">
            <a:spLocks/>
          </p:cNvSpPr>
          <p:nvPr/>
        </p:nvSpPr>
        <p:spPr>
          <a:xfrm>
            <a:off x="1304114" y="1808213"/>
            <a:ext cx="4352762" cy="3883139"/>
          </a:xfrm>
          <a:prstGeom prst="rect">
            <a:avLst/>
          </a:prstGeom>
          <a:solidFill>
            <a:srgbClr val="002060"/>
          </a:solidFill>
          <a:ln w="3810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vert="horz" lIns="91440" tIns="45720" rIns="91440" bIns="45720" rtlCol="0">
            <a:normAutofit fontScale="70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accent5"/>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accent5"/>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accent5"/>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accent5"/>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accent5"/>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accent5"/>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accent5"/>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accent5"/>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accent5"/>
                </a:solidFill>
                <a:latin typeface="+mn-lt"/>
                <a:ea typeface="+mn-ea"/>
                <a:cs typeface="+mn-cs"/>
              </a:defRPr>
            </a:lvl9pPr>
          </a:lstStyle>
          <a:p>
            <a:pPr marL="0" indent="0">
              <a:buNone/>
            </a:pPr>
            <a:r>
              <a:rPr lang="es-AR" sz="2600" dirty="0">
                <a:solidFill>
                  <a:schemeClr val="tx1"/>
                </a:solidFill>
              </a:rPr>
              <a:t>Se encarga de:</a:t>
            </a:r>
          </a:p>
          <a:p>
            <a:r>
              <a:rPr lang="es-ES" sz="2600" dirty="0">
                <a:solidFill>
                  <a:schemeClr val="tx1"/>
                </a:solidFill>
              </a:rPr>
              <a:t>Interfaz de entrada </a:t>
            </a:r>
            <a:endParaRPr lang="es-AR" sz="2600" dirty="0">
              <a:solidFill>
                <a:schemeClr val="tx1"/>
              </a:solidFill>
            </a:endParaRPr>
          </a:p>
          <a:p>
            <a:r>
              <a:rPr lang="es-ES" sz="2600" dirty="0">
                <a:solidFill>
                  <a:schemeClr val="tx1"/>
                </a:solidFill>
              </a:rPr>
              <a:t>sincronización del flujo de datos de entrada </a:t>
            </a:r>
            <a:endParaRPr lang="es-AR" sz="2600" dirty="0">
              <a:solidFill>
                <a:schemeClr val="tx1"/>
              </a:solidFill>
            </a:endParaRPr>
          </a:p>
          <a:p>
            <a:r>
              <a:rPr lang="es-ES" sz="2600" dirty="0">
                <a:solidFill>
                  <a:schemeClr val="tx1"/>
                </a:solidFill>
              </a:rPr>
              <a:t>supresión de paquetes nulos </a:t>
            </a:r>
            <a:endParaRPr lang="es-AR" sz="2600" dirty="0">
              <a:solidFill>
                <a:schemeClr val="tx1"/>
              </a:solidFill>
            </a:endParaRPr>
          </a:p>
          <a:p>
            <a:r>
              <a:rPr lang="es-ES" sz="2600" dirty="0">
                <a:solidFill>
                  <a:schemeClr val="tx1"/>
                </a:solidFill>
              </a:rPr>
              <a:t>codificación de redundancia cíclica 8 (CRC-8) para detección de errores </a:t>
            </a:r>
            <a:endParaRPr lang="es-AR" sz="2600" dirty="0">
              <a:solidFill>
                <a:schemeClr val="tx1"/>
              </a:solidFill>
            </a:endParaRPr>
          </a:p>
          <a:p>
            <a:r>
              <a:rPr lang="es-ES" sz="2600" dirty="0">
                <a:solidFill>
                  <a:schemeClr val="tx1"/>
                </a:solidFill>
              </a:rPr>
              <a:t>Unión de varios flujos en 1 solo </a:t>
            </a:r>
            <a:endParaRPr lang="es-AR" sz="2600" dirty="0">
              <a:solidFill>
                <a:schemeClr val="tx1"/>
              </a:solidFill>
            </a:endParaRPr>
          </a:p>
          <a:p>
            <a:r>
              <a:rPr lang="es-ES" sz="2600" dirty="0">
                <a:solidFill>
                  <a:schemeClr val="tx1"/>
                </a:solidFill>
              </a:rPr>
              <a:t>señalización de banda base para informar el modo de adaptación utilizado </a:t>
            </a:r>
            <a:endParaRPr lang="es-AR" sz="2600" dirty="0">
              <a:solidFill>
                <a:schemeClr val="tx1"/>
              </a:solidFill>
            </a:endParaRPr>
          </a:p>
          <a:p>
            <a:endParaRPr lang="es-AR" dirty="0">
              <a:solidFill>
                <a:schemeClr val="tx1"/>
              </a:solidFill>
            </a:endParaRPr>
          </a:p>
        </p:txBody>
      </p:sp>
    </p:spTree>
    <p:extLst>
      <p:ext uri="{BB962C8B-B14F-4D97-AF65-F5344CB8AC3E}">
        <p14:creationId xmlns:p14="http://schemas.microsoft.com/office/powerpoint/2010/main" val="18878730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12" name="Rectángulo: esquinas redondeadas 11">
            <a:extLst>
              <a:ext uri="{FF2B5EF4-FFF2-40B4-BE49-F238E27FC236}">
                <a16:creationId xmlns:a16="http://schemas.microsoft.com/office/drawing/2014/main" id="{F3C1BDFD-1385-44C2-8AA8-4C3E7298FEAA}"/>
              </a:ext>
            </a:extLst>
          </p:cNvPr>
          <p:cNvSpPr/>
          <p:nvPr/>
        </p:nvSpPr>
        <p:spPr>
          <a:xfrm>
            <a:off x="6582905" y="1871145"/>
            <a:ext cx="4689234" cy="311571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s-AR"/>
          </a:p>
        </p:txBody>
      </p:sp>
      <p:pic>
        <p:nvPicPr>
          <p:cNvPr id="5" name="Marcador de contenido 4" descr="Diagrama&#10;&#10;Descripción generada automáticamente">
            <a:extLst>
              <a:ext uri="{FF2B5EF4-FFF2-40B4-BE49-F238E27FC236}">
                <a16:creationId xmlns:a16="http://schemas.microsoft.com/office/drawing/2014/main" id="{95955F59-EBF4-45F8-B6D2-E78A7E4CF00F}"/>
              </a:ext>
            </a:extLst>
          </p:cNvPr>
          <p:cNvPicPr>
            <a:picLocks noChangeAspect="1"/>
          </p:cNvPicPr>
          <p:nvPr/>
        </p:nvPicPr>
        <p:blipFill>
          <a:blip r:embed="rId4"/>
          <a:stretch>
            <a:fillRect/>
          </a:stretch>
        </p:blipFill>
        <p:spPr>
          <a:xfrm>
            <a:off x="919861" y="1959830"/>
            <a:ext cx="5333087" cy="293834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7" name="Marcador de contenido 6" descr="Diagrama&#10;&#10;Descripción generada automáticamente">
            <a:extLst>
              <a:ext uri="{FF2B5EF4-FFF2-40B4-BE49-F238E27FC236}">
                <a16:creationId xmlns:a16="http://schemas.microsoft.com/office/drawing/2014/main" id="{EC110208-9760-427D-BF4B-AC0BAAD376E5}"/>
              </a:ext>
            </a:extLst>
          </p:cNvPr>
          <p:cNvPicPr>
            <a:picLocks noGrp="1" noChangeAspect="1"/>
          </p:cNvPicPr>
          <p:nvPr>
            <p:ph idx="1"/>
          </p:nvPr>
        </p:nvPicPr>
        <p:blipFill rotWithShape="1">
          <a:blip r:embed="rId5"/>
          <a:srcRect t="5386"/>
          <a:stretch/>
        </p:blipFill>
        <p:spPr>
          <a:xfrm>
            <a:off x="7265806" y="1871145"/>
            <a:ext cx="3323431" cy="3115710"/>
          </a:xfrm>
        </p:spPr>
      </p:pic>
      <p:sp>
        <p:nvSpPr>
          <p:cNvPr id="10" name="CuadroTexto 9">
            <a:extLst>
              <a:ext uri="{FF2B5EF4-FFF2-40B4-BE49-F238E27FC236}">
                <a16:creationId xmlns:a16="http://schemas.microsoft.com/office/drawing/2014/main" id="{4AF1F7C0-5887-4245-90DC-973D3BDA0EDB}"/>
              </a:ext>
            </a:extLst>
          </p:cNvPr>
          <p:cNvSpPr txBox="1"/>
          <p:nvPr/>
        </p:nvSpPr>
        <p:spPr>
          <a:xfrm>
            <a:off x="6582905" y="1009422"/>
            <a:ext cx="4448014" cy="369332"/>
          </a:xfrm>
          <a:prstGeom prst="rect">
            <a:avLst/>
          </a:prstGeom>
          <a:solidFill>
            <a:schemeClr val="bg2">
              <a:lumMod val="75000"/>
            </a:schemeClr>
          </a:solidFill>
          <a:ln>
            <a:solidFill>
              <a:schemeClr val="bg2">
                <a:lumMod val="75000"/>
              </a:schemeClr>
            </a:solidFill>
          </a:ln>
        </p:spPr>
        <p:txBody>
          <a:bodyPr wrap="square" rtlCol="0">
            <a:spAutoFit/>
          </a:bodyPr>
          <a:lstStyle/>
          <a:p>
            <a:pPr algn="ctr"/>
            <a:r>
              <a:rPr lang="es-AR" dirty="0">
                <a:latin typeface="Franklin Gothic Demi" panose="020B0703020102020204" pitchFamily="34" charset="0"/>
              </a:rPr>
              <a:t>Fuerza centrifuga = Fuerza </a:t>
            </a:r>
            <a:r>
              <a:rPr lang="es-AR" dirty="0" err="1">
                <a:latin typeface="Franklin Gothic Demi" panose="020B0703020102020204" pitchFamily="34" charset="0"/>
              </a:rPr>
              <a:t>centripeta</a:t>
            </a:r>
            <a:endParaRPr lang="es-AR" dirty="0">
              <a:latin typeface="Franklin Gothic Demi" panose="020B0703020102020204" pitchFamily="34" charset="0"/>
            </a:endParaRPr>
          </a:p>
        </p:txBody>
      </p:sp>
    </p:spTree>
    <p:extLst>
      <p:ext uri="{BB962C8B-B14F-4D97-AF65-F5344CB8AC3E}">
        <p14:creationId xmlns:p14="http://schemas.microsoft.com/office/powerpoint/2010/main" val="231688095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8690FE8-A1C0-43A7-BD8B-0BDA97A0FD96}"/>
              </a:ext>
            </a:extLst>
          </p:cNvPr>
          <p:cNvSpPr>
            <a:spLocks noGrp="1"/>
          </p:cNvSpPr>
          <p:nvPr>
            <p:ph type="title"/>
          </p:nvPr>
        </p:nvSpPr>
        <p:spPr>
          <a:xfrm>
            <a:off x="1343420" y="408309"/>
            <a:ext cx="4313456" cy="1478570"/>
          </a:xfrm>
        </p:spPr>
        <p:txBody>
          <a:bodyPr>
            <a:normAutofit/>
          </a:bodyPr>
          <a:lstStyle/>
          <a:p>
            <a:r>
              <a:rPr lang="es-AR" sz="3200" dirty="0"/>
              <a:t>MODE ADAPTATION</a:t>
            </a:r>
            <a:br>
              <a:rPr lang="es-AR" sz="2800" dirty="0"/>
            </a:br>
            <a:r>
              <a:rPr lang="es-AR" sz="2400" dirty="0"/>
              <a:t>INPUT INTERFACE</a:t>
            </a:r>
          </a:p>
        </p:txBody>
      </p:sp>
      <p:pic>
        <p:nvPicPr>
          <p:cNvPr id="4" name="Content Placeholder 4">
            <a:extLst>
              <a:ext uri="{FF2B5EF4-FFF2-40B4-BE49-F238E27FC236}">
                <a16:creationId xmlns:a16="http://schemas.microsoft.com/office/drawing/2014/main" id="{A52BD1C6-31BC-224E-BF29-CD46FEB1BA3F}"/>
              </a:ext>
            </a:extLst>
          </p:cNvPr>
          <p:cNvPicPr/>
          <p:nvPr/>
        </p:nvPicPr>
        <p:blipFill rotWithShape="1">
          <a:blip r:embed="rId2" cstate="print">
            <a:extLst>
              <a:ext uri="{28A0092B-C50C-407E-A947-70E740481C1C}">
                <a14:useLocalDpi xmlns:a14="http://schemas.microsoft.com/office/drawing/2010/main" val="0"/>
              </a:ext>
            </a:extLst>
          </a:blip>
          <a:srcRect r="24442" b="55324"/>
          <a:stretch/>
        </p:blipFill>
        <p:spPr>
          <a:xfrm>
            <a:off x="5929936" y="344660"/>
            <a:ext cx="5957263" cy="2440853"/>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
        <p:nvSpPr>
          <p:cNvPr id="5" name="Marcador de contenido 2">
            <a:extLst>
              <a:ext uri="{FF2B5EF4-FFF2-40B4-BE49-F238E27FC236}">
                <a16:creationId xmlns:a16="http://schemas.microsoft.com/office/drawing/2014/main" id="{E3B6F6A7-B199-4FDD-A3E0-5C016ED1341F}"/>
              </a:ext>
            </a:extLst>
          </p:cNvPr>
          <p:cNvSpPr txBox="1">
            <a:spLocks/>
          </p:cNvSpPr>
          <p:nvPr/>
        </p:nvSpPr>
        <p:spPr>
          <a:xfrm>
            <a:off x="1304114" y="1808213"/>
            <a:ext cx="4352762" cy="3883139"/>
          </a:xfrm>
          <a:prstGeom prst="rect">
            <a:avLst/>
          </a:prstGeom>
          <a:solidFill>
            <a:srgbClr val="002060"/>
          </a:solidFill>
          <a:ln w="3810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vert="horz" lIns="91440" tIns="45720" rIns="91440" bIns="45720" rtlCol="0">
            <a:normAutofit fontScale="925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accent5"/>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accent5"/>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accent5"/>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accent5"/>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accent5"/>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accent5"/>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accent5"/>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accent5"/>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accent5"/>
                </a:solidFill>
                <a:latin typeface="+mn-lt"/>
                <a:ea typeface="+mn-ea"/>
                <a:cs typeface="+mn-cs"/>
              </a:defRPr>
            </a:lvl9pPr>
          </a:lstStyle>
          <a:p>
            <a:pPr marL="0" indent="0">
              <a:buNone/>
            </a:pPr>
            <a:r>
              <a:rPr lang="es-ES" sz="2000" dirty="0">
                <a:solidFill>
                  <a:schemeClr val="tx1"/>
                </a:solidFill>
              </a:rPr>
              <a:t>Mapea las entradas en un formato de bit lógico</a:t>
            </a:r>
            <a:r>
              <a:rPr lang="es-AR" sz="2000" dirty="0">
                <a:solidFill>
                  <a:schemeClr val="tx1"/>
                </a:solidFill>
              </a:rPr>
              <a:t>.</a:t>
            </a:r>
          </a:p>
          <a:p>
            <a:pPr marL="0" indent="0">
              <a:buNone/>
            </a:pPr>
            <a:r>
              <a:rPr lang="es-ES" sz="2000" dirty="0">
                <a:solidFill>
                  <a:schemeClr val="tx1"/>
                </a:solidFill>
              </a:rPr>
              <a:t>los flujos de entrada pueden ser de 2 tipos: </a:t>
            </a:r>
            <a:endParaRPr lang="es-AR" sz="2000" dirty="0">
              <a:solidFill>
                <a:schemeClr val="tx1"/>
              </a:solidFill>
            </a:endParaRPr>
          </a:p>
          <a:p>
            <a:r>
              <a:rPr lang="es-ES" sz="2000" dirty="0">
                <a:solidFill>
                  <a:schemeClr val="tx1"/>
                </a:solidFill>
              </a:rPr>
              <a:t>Transport Stream: paquetes de 188 bytes con el primero siendo de</a:t>
            </a:r>
            <a:r>
              <a:rPr lang="es-AR" sz="2000" dirty="0">
                <a:solidFill>
                  <a:schemeClr val="tx1"/>
                </a:solidFill>
              </a:rPr>
              <a:t> </a:t>
            </a:r>
            <a:r>
              <a:rPr lang="es-ES" sz="2000" dirty="0">
                <a:solidFill>
                  <a:schemeClr val="tx1"/>
                </a:solidFill>
              </a:rPr>
              <a:t>sincronización. </a:t>
            </a:r>
            <a:endParaRPr lang="es-AR" sz="2000" dirty="0">
              <a:solidFill>
                <a:schemeClr val="tx1"/>
              </a:solidFill>
            </a:endParaRPr>
          </a:p>
          <a:p>
            <a:r>
              <a:rPr lang="es-ES" sz="2000" dirty="0">
                <a:solidFill>
                  <a:schemeClr val="tx1"/>
                </a:solidFill>
              </a:rPr>
              <a:t>Genéricos </a:t>
            </a:r>
            <a:r>
              <a:rPr lang="es-AR" sz="2000" dirty="0">
                <a:solidFill>
                  <a:schemeClr val="tx1"/>
                </a:solidFill>
              </a:rPr>
              <a:t>Stream</a:t>
            </a:r>
            <a:r>
              <a:rPr lang="es-ES" sz="2000" dirty="0">
                <a:solidFill>
                  <a:schemeClr val="tx1"/>
                </a:solidFill>
              </a:rPr>
              <a:t>: pueden ser un flujos continuos de bits, o un flujo de paquetes de longitud mayor a 64 </a:t>
            </a:r>
            <a:r>
              <a:rPr lang="es-AR" sz="2000" dirty="0">
                <a:solidFill>
                  <a:schemeClr val="tx1"/>
                </a:solidFill>
              </a:rPr>
              <a:t>KB (flujos continuos).</a:t>
            </a:r>
          </a:p>
          <a:p>
            <a:endParaRPr lang="es-AR" dirty="0">
              <a:solidFill>
                <a:schemeClr val="tx1"/>
              </a:solidFill>
            </a:endParaRPr>
          </a:p>
        </p:txBody>
      </p:sp>
      <mc:AlternateContent xmlns:mc="http://schemas.openxmlformats.org/markup-compatibility/2006" xmlns:p14="http://schemas.microsoft.com/office/powerpoint/2010/main">
        <mc:Choice Requires="p14">
          <p:contentPart p14:bwMode="auto" r:id="rId3">
            <p14:nvContentPartPr>
              <p14:cNvPr id="8" name="Entrada de lápiz 7">
                <a:extLst>
                  <a:ext uri="{FF2B5EF4-FFF2-40B4-BE49-F238E27FC236}">
                    <a16:creationId xmlns:a16="http://schemas.microsoft.com/office/drawing/2014/main" id="{16994665-C6DA-421C-8E81-5D9E108C7E58}"/>
                  </a:ext>
                </a:extLst>
              </p14:cNvPr>
              <p14:cNvContentPartPr/>
              <p14:nvPr/>
            </p14:nvContentPartPr>
            <p14:xfrm>
              <a:off x="7015581" y="803793"/>
              <a:ext cx="654840" cy="597960"/>
            </p14:xfrm>
          </p:contentPart>
        </mc:Choice>
        <mc:Fallback xmlns="">
          <p:pic>
            <p:nvPicPr>
              <p:cNvPr id="8" name="Entrada de lápiz 7">
                <a:extLst>
                  <a:ext uri="{FF2B5EF4-FFF2-40B4-BE49-F238E27FC236}">
                    <a16:creationId xmlns:a16="http://schemas.microsoft.com/office/drawing/2014/main" id="{16994665-C6DA-421C-8E81-5D9E108C7E58}"/>
                  </a:ext>
                </a:extLst>
              </p:cNvPr>
              <p:cNvPicPr/>
              <p:nvPr/>
            </p:nvPicPr>
            <p:blipFill>
              <a:blip r:embed="rId4"/>
              <a:stretch>
                <a:fillRect/>
              </a:stretch>
            </p:blipFill>
            <p:spPr>
              <a:xfrm>
                <a:off x="6925581" y="623685"/>
                <a:ext cx="834480" cy="957817"/>
              </a:xfrm>
              <a:prstGeom prst="rect">
                <a:avLst/>
              </a:prstGeom>
            </p:spPr>
          </p:pic>
        </mc:Fallback>
      </mc:AlternateContent>
    </p:spTree>
    <p:extLst>
      <p:ext uri="{BB962C8B-B14F-4D97-AF65-F5344CB8AC3E}">
        <p14:creationId xmlns:p14="http://schemas.microsoft.com/office/powerpoint/2010/main" val="52812846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8690FE8-A1C0-43A7-BD8B-0BDA97A0FD96}"/>
              </a:ext>
            </a:extLst>
          </p:cNvPr>
          <p:cNvSpPr>
            <a:spLocks noGrp="1"/>
          </p:cNvSpPr>
          <p:nvPr>
            <p:ph type="title"/>
          </p:nvPr>
        </p:nvSpPr>
        <p:spPr>
          <a:xfrm>
            <a:off x="1343420" y="408309"/>
            <a:ext cx="4313456" cy="1478570"/>
          </a:xfrm>
        </p:spPr>
        <p:txBody>
          <a:bodyPr>
            <a:normAutofit/>
          </a:bodyPr>
          <a:lstStyle/>
          <a:p>
            <a:r>
              <a:rPr lang="es-AR" sz="3200" dirty="0"/>
              <a:t>MODE ADAPTATION</a:t>
            </a:r>
            <a:br>
              <a:rPr lang="es-AR" sz="2800" dirty="0"/>
            </a:br>
            <a:r>
              <a:rPr lang="es-AR" sz="2400" dirty="0"/>
              <a:t>INPUT STREAM</a:t>
            </a:r>
          </a:p>
        </p:txBody>
      </p:sp>
      <p:pic>
        <p:nvPicPr>
          <p:cNvPr id="4" name="Content Placeholder 4">
            <a:extLst>
              <a:ext uri="{FF2B5EF4-FFF2-40B4-BE49-F238E27FC236}">
                <a16:creationId xmlns:a16="http://schemas.microsoft.com/office/drawing/2014/main" id="{A52BD1C6-31BC-224E-BF29-CD46FEB1BA3F}"/>
              </a:ext>
            </a:extLst>
          </p:cNvPr>
          <p:cNvPicPr/>
          <p:nvPr/>
        </p:nvPicPr>
        <p:blipFill rotWithShape="1">
          <a:blip r:embed="rId2" cstate="print">
            <a:extLst>
              <a:ext uri="{28A0092B-C50C-407E-A947-70E740481C1C}">
                <a14:useLocalDpi xmlns:a14="http://schemas.microsoft.com/office/drawing/2010/main" val="0"/>
              </a:ext>
            </a:extLst>
          </a:blip>
          <a:srcRect r="24442" b="55324"/>
          <a:stretch/>
        </p:blipFill>
        <p:spPr>
          <a:xfrm>
            <a:off x="5929936" y="344660"/>
            <a:ext cx="5957263" cy="2440853"/>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
        <p:nvSpPr>
          <p:cNvPr id="5" name="Marcador de contenido 2">
            <a:extLst>
              <a:ext uri="{FF2B5EF4-FFF2-40B4-BE49-F238E27FC236}">
                <a16:creationId xmlns:a16="http://schemas.microsoft.com/office/drawing/2014/main" id="{E3B6F6A7-B199-4FDD-A3E0-5C016ED1341F}"/>
              </a:ext>
            </a:extLst>
          </p:cNvPr>
          <p:cNvSpPr txBox="1">
            <a:spLocks/>
          </p:cNvSpPr>
          <p:nvPr/>
        </p:nvSpPr>
        <p:spPr>
          <a:xfrm>
            <a:off x="1304114" y="1729549"/>
            <a:ext cx="4313456" cy="4150989"/>
          </a:xfrm>
          <a:prstGeom prst="rect">
            <a:avLst/>
          </a:prstGeom>
          <a:solidFill>
            <a:srgbClr val="002060"/>
          </a:solidFill>
          <a:ln w="3810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accent5"/>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accent5"/>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accent5"/>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accent5"/>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accent5"/>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accent5"/>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accent5"/>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accent5"/>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accent5"/>
                </a:solidFill>
                <a:latin typeface="+mn-lt"/>
                <a:ea typeface="+mn-ea"/>
                <a:cs typeface="+mn-cs"/>
              </a:defRPr>
            </a:lvl9pPr>
          </a:lstStyle>
          <a:p>
            <a:pPr marL="0" indent="0">
              <a:buNone/>
            </a:pPr>
            <a:r>
              <a:rPr lang="es-ES" dirty="0">
                <a:solidFill>
                  <a:schemeClr val="tx1"/>
                </a:solidFill>
              </a:rPr>
              <a:t>Garantiza una taza de bit</a:t>
            </a:r>
            <a:r>
              <a:rPr lang="es-AR" dirty="0">
                <a:solidFill>
                  <a:schemeClr val="tx1"/>
                </a:solidFill>
              </a:rPr>
              <a:t>s </a:t>
            </a:r>
            <a:r>
              <a:rPr lang="es-ES" dirty="0">
                <a:solidFill>
                  <a:schemeClr val="tx1"/>
                </a:solidFill>
              </a:rPr>
              <a:t>y un retardo constante</a:t>
            </a:r>
            <a:r>
              <a:rPr lang="es-AR" dirty="0">
                <a:solidFill>
                  <a:schemeClr val="tx1"/>
                </a:solidFill>
              </a:rPr>
              <a:t>. </a:t>
            </a:r>
          </a:p>
          <a:p>
            <a:pPr marL="0" indent="0">
              <a:buNone/>
            </a:pPr>
            <a:r>
              <a:rPr lang="es-ES" dirty="0">
                <a:solidFill>
                  <a:schemeClr val="tx1"/>
                </a:solidFill>
              </a:rPr>
              <a:t>Este campo contiene información sobre: </a:t>
            </a:r>
            <a:endParaRPr lang="es-AR" dirty="0">
              <a:solidFill>
                <a:schemeClr val="tx1"/>
              </a:solidFill>
            </a:endParaRPr>
          </a:p>
          <a:p>
            <a:r>
              <a:rPr lang="es-ES" dirty="0">
                <a:solidFill>
                  <a:schemeClr val="tx1"/>
                </a:solidFill>
              </a:rPr>
              <a:t>input </a:t>
            </a:r>
            <a:r>
              <a:rPr lang="es-ES" dirty="0" err="1">
                <a:solidFill>
                  <a:schemeClr val="tx1"/>
                </a:solidFill>
              </a:rPr>
              <a:t>stream</a:t>
            </a:r>
            <a:r>
              <a:rPr lang="es-ES" dirty="0">
                <a:solidFill>
                  <a:schemeClr val="tx1"/>
                </a:solidFill>
              </a:rPr>
              <a:t> Reference </a:t>
            </a:r>
            <a:endParaRPr lang="es-AR" dirty="0">
              <a:solidFill>
                <a:schemeClr val="tx1"/>
              </a:solidFill>
            </a:endParaRPr>
          </a:p>
          <a:p>
            <a:r>
              <a:rPr lang="es-ES" dirty="0" err="1">
                <a:solidFill>
                  <a:schemeClr val="tx1"/>
                </a:solidFill>
              </a:rPr>
              <a:t>Buf</a:t>
            </a:r>
            <a:r>
              <a:rPr lang="es-AR" dirty="0">
                <a:solidFill>
                  <a:schemeClr val="tx1"/>
                </a:solidFill>
              </a:rPr>
              <a:t>s </a:t>
            </a:r>
          </a:p>
          <a:p>
            <a:r>
              <a:rPr lang="es-AR" dirty="0" err="1">
                <a:solidFill>
                  <a:schemeClr val="tx1"/>
                </a:solidFill>
              </a:rPr>
              <a:t>Bufstat</a:t>
            </a:r>
            <a:r>
              <a:rPr lang="es-AR" dirty="0">
                <a:solidFill>
                  <a:schemeClr val="tx1"/>
                </a:solidFill>
              </a:rPr>
              <a:t> </a:t>
            </a:r>
          </a:p>
        </p:txBody>
      </p:sp>
      <mc:AlternateContent xmlns:mc="http://schemas.openxmlformats.org/markup-compatibility/2006" xmlns:p14="http://schemas.microsoft.com/office/powerpoint/2010/main">
        <mc:Choice Requires="p14">
          <p:contentPart p14:bwMode="auto" r:id="rId3">
            <p14:nvContentPartPr>
              <p14:cNvPr id="6" name="Entrada de lápiz 5">
                <a:extLst>
                  <a:ext uri="{FF2B5EF4-FFF2-40B4-BE49-F238E27FC236}">
                    <a16:creationId xmlns:a16="http://schemas.microsoft.com/office/drawing/2014/main" id="{B1D17BB0-5E59-46E1-ABEA-BDFC47AEF538}"/>
                  </a:ext>
                </a:extLst>
              </p14:cNvPr>
              <p14:cNvContentPartPr/>
              <p14:nvPr/>
            </p14:nvContentPartPr>
            <p14:xfrm>
              <a:off x="7740794" y="848614"/>
              <a:ext cx="654840" cy="597960"/>
            </p14:xfrm>
          </p:contentPart>
        </mc:Choice>
        <mc:Fallback xmlns="">
          <p:pic>
            <p:nvPicPr>
              <p:cNvPr id="6" name="Entrada de lápiz 5">
                <a:extLst>
                  <a:ext uri="{FF2B5EF4-FFF2-40B4-BE49-F238E27FC236}">
                    <a16:creationId xmlns:a16="http://schemas.microsoft.com/office/drawing/2014/main" id="{B1D17BB0-5E59-46E1-ABEA-BDFC47AEF538}"/>
                  </a:ext>
                </a:extLst>
              </p:cNvPr>
              <p:cNvPicPr/>
              <p:nvPr/>
            </p:nvPicPr>
            <p:blipFill>
              <a:blip r:embed="rId4"/>
              <a:stretch>
                <a:fillRect/>
              </a:stretch>
            </p:blipFill>
            <p:spPr>
              <a:xfrm>
                <a:off x="7650794" y="668974"/>
                <a:ext cx="834480" cy="957600"/>
              </a:xfrm>
              <a:prstGeom prst="rect">
                <a:avLst/>
              </a:prstGeom>
            </p:spPr>
          </p:pic>
        </mc:Fallback>
      </mc:AlternateContent>
    </p:spTree>
    <p:extLst>
      <p:ext uri="{BB962C8B-B14F-4D97-AF65-F5344CB8AC3E}">
        <p14:creationId xmlns:p14="http://schemas.microsoft.com/office/powerpoint/2010/main" val="228213768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8690FE8-A1C0-43A7-BD8B-0BDA97A0FD96}"/>
              </a:ext>
            </a:extLst>
          </p:cNvPr>
          <p:cNvSpPr>
            <a:spLocks noGrp="1"/>
          </p:cNvSpPr>
          <p:nvPr>
            <p:ph type="title"/>
          </p:nvPr>
        </p:nvSpPr>
        <p:spPr>
          <a:xfrm>
            <a:off x="1343420" y="408309"/>
            <a:ext cx="4313456" cy="1478570"/>
          </a:xfrm>
        </p:spPr>
        <p:txBody>
          <a:bodyPr>
            <a:normAutofit/>
          </a:bodyPr>
          <a:lstStyle/>
          <a:p>
            <a:r>
              <a:rPr lang="es-AR" sz="3200" dirty="0"/>
              <a:t>MODE ADAPTATION</a:t>
            </a:r>
            <a:br>
              <a:rPr lang="es-AR" sz="2800" dirty="0"/>
            </a:br>
            <a:r>
              <a:rPr lang="es-AR" sz="2400" dirty="0"/>
              <a:t>NULL-PACKET DELETION</a:t>
            </a:r>
          </a:p>
        </p:txBody>
      </p:sp>
      <p:pic>
        <p:nvPicPr>
          <p:cNvPr id="4" name="Content Placeholder 4">
            <a:extLst>
              <a:ext uri="{FF2B5EF4-FFF2-40B4-BE49-F238E27FC236}">
                <a16:creationId xmlns:a16="http://schemas.microsoft.com/office/drawing/2014/main" id="{A52BD1C6-31BC-224E-BF29-CD46FEB1BA3F}"/>
              </a:ext>
            </a:extLst>
          </p:cNvPr>
          <p:cNvPicPr/>
          <p:nvPr/>
        </p:nvPicPr>
        <p:blipFill rotWithShape="1">
          <a:blip r:embed="rId2" cstate="print">
            <a:extLst>
              <a:ext uri="{28A0092B-C50C-407E-A947-70E740481C1C}">
                <a14:useLocalDpi xmlns:a14="http://schemas.microsoft.com/office/drawing/2010/main" val="0"/>
              </a:ext>
            </a:extLst>
          </a:blip>
          <a:srcRect r="24442" b="55324"/>
          <a:stretch/>
        </p:blipFill>
        <p:spPr>
          <a:xfrm>
            <a:off x="5929936" y="344660"/>
            <a:ext cx="5957263" cy="2440853"/>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
        <p:nvSpPr>
          <p:cNvPr id="5" name="Marcador de contenido 2">
            <a:extLst>
              <a:ext uri="{FF2B5EF4-FFF2-40B4-BE49-F238E27FC236}">
                <a16:creationId xmlns:a16="http://schemas.microsoft.com/office/drawing/2014/main" id="{E3B6F6A7-B199-4FDD-A3E0-5C016ED1341F}"/>
              </a:ext>
            </a:extLst>
          </p:cNvPr>
          <p:cNvSpPr txBox="1">
            <a:spLocks/>
          </p:cNvSpPr>
          <p:nvPr/>
        </p:nvSpPr>
        <p:spPr>
          <a:xfrm>
            <a:off x="1188708" y="1886879"/>
            <a:ext cx="4468167" cy="3583755"/>
          </a:xfrm>
          <a:prstGeom prst="rect">
            <a:avLst/>
          </a:prstGeom>
          <a:solidFill>
            <a:srgbClr val="002060"/>
          </a:solidFill>
          <a:ln w="3810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accent5"/>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accent5"/>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accent5"/>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accent5"/>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accent5"/>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accent5"/>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accent5"/>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accent5"/>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accent5"/>
                </a:solidFill>
                <a:latin typeface="+mn-lt"/>
                <a:ea typeface="+mn-ea"/>
                <a:cs typeface="+mn-cs"/>
              </a:defRPr>
            </a:lvl9pPr>
          </a:lstStyle>
          <a:p>
            <a:pPr marL="0" indent="0">
              <a:buNone/>
            </a:pPr>
            <a:r>
              <a:rPr lang="es-ES" dirty="0">
                <a:solidFill>
                  <a:schemeClr val="tx1"/>
                </a:solidFill>
              </a:rPr>
              <a:t>Ayuda a reducir la tasa de información y aumenta la protección contra errores. </a:t>
            </a:r>
            <a:endParaRPr lang="es-AR" dirty="0">
              <a:solidFill>
                <a:schemeClr val="tx1"/>
              </a:solidFill>
            </a:endParaRPr>
          </a:p>
          <a:p>
            <a:pPr marL="0" indent="0">
              <a:buNone/>
            </a:pPr>
            <a:r>
              <a:rPr lang="es-ES" dirty="0">
                <a:solidFill>
                  <a:schemeClr val="tx1"/>
                </a:solidFill>
              </a:rPr>
              <a:t>En el receptor los paquetes son reinsertados. Se utiliza un contador para saber la cantidad de paquetes nulos que deben reinsertarse. </a:t>
            </a:r>
            <a:endParaRPr lang="es-AR" dirty="0">
              <a:solidFill>
                <a:schemeClr val="tx1"/>
              </a:solidFill>
            </a:endParaRPr>
          </a:p>
        </p:txBody>
      </p:sp>
      <mc:AlternateContent xmlns:mc="http://schemas.openxmlformats.org/markup-compatibility/2006" xmlns:p14="http://schemas.microsoft.com/office/powerpoint/2010/main">
        <mc:Choice Requires="p14">
          <p:contentPart p14:bwMode="auto" r:id="rId3">
            <p14:nvContentPartPr>
              <p14:cNvPr id="6" name="Entrada de lápiz 5">
                <a:extLst>
                  <a:ext uri="{FF2B5EF4-FFF2-40B4-BE49-F238E27FC236}">
                    <a16:creationId xmlns:a16="http://schemas.microsoft.com/office/drawing/2014/main" id="{21869A8E-F211-41A2-BF9A-526B0976464E}"/>
                  </a:ext>
                </a:extLst>
              </p14:cNvPr>
              <p14:cNvContentPartPr/>
              <p14:nvPr/>
            </p14:nvContentPartPr>
            <p14:xfrm>
              <a:off x="8581147" y="848614"/>
              <a:ext cx="654840" cy="597960"/>
            </p14:xfrm>
          </p:contentPart>
        </mc:Choice>
        <mc:Fallback xmlns="">
          <p:pic>
            <p:nvPicPr>
              <p:cNvPr id="6" name="Entrada de lápiz 5">
                <a:extLst>
                  <a:ext uri="{FF2B5EF4-FFF2-40B4-BE49-F238E27FC236}">
                    <a16:creationId xmlns:a16="http://schemas.microsoft.com/office/drawing/2014/main" id="{21869A8E-F211-41A2-BF9A-526B0976464E}"/>
                  </a:ext>
                </a:extLst>
              </p:cNvPr>
              <p:cNvPicPr/>
              <p:nvPr/>
            </p:nvPicPr>
            <p:blipFill>
              <a:blip r:embed="rId4"/>
              <a:stretch>
                <a:fillRect/>
              </a:stretch>
            </p:blipFill>
            <p:spPr>
              <a:xfrm>
                <a:off x="8491147" y="668974"/>
                <a:ext cx="834480" cy="957600"/>
              </a:xfrm>
              <a:prstGeom prst="rect">
                <a:avLst/>
              </a:prstGeom>
            </p:spPr>
          </p:pic>
        </mc:Fallback>
      </mc:AlternateContent>
    </p:spTree>
    <p:extLst>
      <p:ext uri="{BB962C8B-B14F-4D97-AF65-F5344CB8AC3E}">
        <p14:creationId xmlns:p14="http://schemas.microsoft.com/office/powerpoint/2010/main" val="410172978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8690FE8-A1C0-43A7-BD8B-0BDA97A0FD96}"/>
              </a:ext>
            </a:extLst>
          </p:cNvPr>
          <p:cNvSpPr>
            <a:spLocks noGrp="1"/>
          </p:cNvSpPr>
          <p:nvPr>
            <p:ph type="title"/>
          </p:nvPr>
        </p:nvSpPr>
        <p:spPr>
          <a:xfrm>
            <a:off x="1343420" y="408309"/>
            <a:ext cx="4313456" cy="1478570"/>
          </a:xfrm>
        </p:spPr>
        <p:txBody>
          <a:bodyPr>
            <a:normAutofit/>
          </a:bodyPr>
          <a:lstStyle/>
          <a:p>
            <a:r>
              <a:rPr lang="es-AR" sz="3200" dirty="0"/>
              <a:t>MODE ADAPTATION</a:t>
            </a:r>
            <a:br>
              <a:rPr lang="es-AR" sz="2800" dirty="0"/>
            </a:br>
            <a:r>
              <a:rPr lang="es-AR" sz="2400" dirty="0"/>
              <a:t>CRC-8 ENCODER</a:t>
            </a:r>
          </a:p>
        </p:txBody>
      </p:sp>
      <p:pic>
        <p:nvPicPr>
          <p:cNvPr id="4" name="Content Placeholder 4">
            <a:extLst>
              <a:ext uri="{FF2B5EF4-FFF2-40B4-BE49-F238E27FC236}">
                <a16:creationId xmlns:a16="http://schemas.microsoft.com/office/drawing/2014/main" id="{A52BD1C6-31BC-224E-BF29-CD46FEB1BA3F}"/>
              </a:ext>
            </a:extLst>
          </p:cNvPr>
          <p:cNvPicPr/>
          <p:nvPr/>
        </p:nvPicPr>
        <p:blipFill rotWithShape="1">
          <a:blip r:embed="rId2" cstate="print">
            <a:extLst>
              <a:ext uri="{28A0092B-C50C-407E-A947-70E740481C1C}">
                <a14:useLocalDpi xmlns:a14="http://schemas.microsoft.com/office/drawing/2010/main" val="0"/>
              </a:ext>
            </a:extLst>
          </a:blip>
          <a:srcRect r="24442" b="55324"/>
          <a:stretch/>
        </p:blipFill>
        <p:spPr>
          <a:xfrm>
            <a:off x="5929936" y="344660"/>
            <a:ext cx="5957263" cy="2440853"/>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
        <p:nvSpPr>
          <p:cNvPr id="5" name="Marcador de contenido 2">
            <a:extLst>
              <a:ext uri="{FF2B5EF4-FFF2-40B4-BE49-F238E27FC236}">
                <a16:creationId xmlns:a16="http://schemas.microsoft.com/office/drawing/2014/main" id="{E3B6F6A7-B199-4FDD-A3E0-5C016ED1341F}"/>
              </a:ext>
            </a:extLst>
          </p:cNvPr>
          <p:cNvSpPr txBox="1">
            <a:spLocks/>
          </p:cNvSpPr>
          <p:nvPr/>
        </p:nvSpPr>
        <p:spPr>
          <a:xfrm>
            <a:off x="1343420" y="1781504"/>
            <a:ext cx="4313456" cy="4214375"/>
          </a:xfrm>
          <a:prstGeom prst="rect">
            <a:avLst/>
          </a:prstGeom>
          <a:solidFill>
            <a:srgbClr val="002060"/>
          </a:solidFill>
          <a:ln w="3810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accent5"/>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accent5"/>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accent5"/>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accent5"/>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accent5"/>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accent5"/>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accent5"/>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accent5"/>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accent5"/>
                </a:solidFill>
                <a:latin typeface="+mn-lt"/>
                <a:ea typeface="+mn-ea"/>
                <a:cs typeface="+mn-cs"/>
              </a:defRPr>
            </a:lvl9pPr>
          </a:lstStyle>
          <a:p>
            <a:pPr marL="0" indent="0">
              <a:buNone/>
            </a:pPr>
            <a:r>
              <a:rPr lang="es-ES" dirty="0">
                <a:solidFill>
                  <a:schemeClr val="tx1"/>
                </a:solidFill>
              </a:rPr>
              <a:t>Solo se utiliza para flujos empaquetados</a:t>
            </a:r>
            <a:r>
              <a:rPr lang="es-AR" dirty="0">
                <a:solidFill>
                  <a:schemeClr val="tx1"/>
                </a:solidFill>
              </a:rPr>
              <a:t>.</a:t>
            </a:r>
          </a:p>
          <a:p>
            <a:pPr marL="0" indent="0">
              <a:buNone/>
            </a:pPr>
            <a:r>
              <a:rPr lang="es-ES" dirty="0">
                <a:solidFill>
                  <a:schemeClr val="tx1"/>
                </a:solidFill>
              </a:rPr>
              <a:t>se revisa </a:t>
            </a:r>
            <a:r>
              <a:rPr lang="es-AR" dirty="0">
                <a:solidFill>
                  <a:schemeClr val="tx1"/>
                </a:solidFill>
              </a:rPr>
              <a:t>que </a:t>
            </a:r>
            <a:r>
              <a:rPr lang="es-ES" dirty="0">
                <a:solidFill>
                  <a:schemeClr val="tx1"/>
                </a:solidFill>
              </a:rPr>
              <a:t>el campo de longitud de paquete sea distinto de cero</a:t>
            </a:r>
            <a:r>
              <a:rPr lang="es-AR" dirty="0">
                <a:solidFill>
                  <a:schemeClr val="tx1"/>
                </a:solidFill>
              </a:rPr>
              <a:t>, </a:t>
            </a:r>
            <a:r>
              <a:rPr lang="es-ES" dirty="0">
                <a:solidFill>
                  <a:schemeClr val="tx1"/>
                </a:solidFill>
              </a:rPr>
              <a:t>y se hace una codificación de redundancia cíclica de 8 bits sobre el paquete, menos el byte de</a:t>
            </a:r>
            <a:r>
              <a:rPr lang="es-AR" dirty="0">
                <a:solidFill>
                  <a:schemeClr val="tx1"/>
                </a:solidFill>
              </a:rPr>
              <a:t> </a:t>
            </a:r>
            <a:r>
              <a:rPr lang="es-ES" dirty="0">
                <a:solidFill>
                  <a:schemeClr val="tx1"/>
                </a:solidFill>
              </a:rPr>
              <a:t>sincronización</a:t>
            </a:r>
            <a:r>
              <a:rPr lang="es-AR" dirty="0">
                <a:solidFill>
                  <a:schemeClr val="tx1"/>
                </a:solidFill>
              </a:rPr>
              <a:t>.</a:t>
            </a:r>
            <a:r>
              <a:rPr lang="es-ES" dirty="0">
                <a:solidFill>
                  <a:schemeClr val="tx1"/>
                </a:solidFill>
              </a:rPr>
              <a:t> </a:t>
            </a:r>
            <a:endParaRPr lang="es-AR" dirty="0">
              <a:solidFill>
                <a:schemeClr val="tx1"/>
              </a:solidFill>
            </a:endParaRPr>
          </a:p>
        </p:txBody>
      </p:sp>
      <mc:AlternateContent xmlns:mc="http://schemas.openxmlformats.org/markup-compatibility/2006" xmlns:p14="http://schemas.microsoft.com/office/powerpoint/2010/main">
        <mc:Choice Requires="p14">
          <p:contentPart p14:bwMode="auto" r:id="rId3">
            <p14:nvContentPartPr>
              <p14:cNvPr id="6" name="Entrada de lápiz 5">
                <a:extLst>
                  <a:ext uri="{FF2B5EF4-FFF2-40B4-BE49-F238E27FC236}">
                    <a16:creationId xmlns:a16="http://schemas.microsoft.com/office/drawing/2014/main" id="{065D7D79-A677-43DE-BAA9-D84A0D666DD9}"/>
                  </a:ext>
                </a:extLst>
              </p14:cNvPr>
              <p14:cNvContentPartPr/>
              <p14:nvPr/>
            </p14:nvContentPartPr>
            <p14:xfrm>
              <a:off x="9222753" y="848614"/>
              <a:ext cx="654840" cy="597960"/>
            </p14:xfrm>
          </p:contentPart>
        </mc:Choice>
        <mc:Fallback xmlns="">
          <p:pic>
            <p:nvPicPr>
              <p:cNvPr id="6" name="Entrada de lápiz 5">
                <a:extLst>
                  <a:ext uri="{FF2B5EF4-FFF2-40B4-BE49-F238E27FC236}">
                    <a16:creationId xmlns:a16="http://schemas.microsoft.com/office/drawing/2014/main" id="{065D7D79-A677-43DE-BAA9-D84A0D666DD9}"/>
                  </a:ext>
                </a:extLst>
              </p:cNvPr>
              <p:cNvPicPr/>
              <p:nvPr/>
            </p:nvPicPr>
            <p:blipFill>
              <a:blip r:embed="rId4"/>
              <a:stretch>
                <a:fillRect/>
              </a:stretch>
            </p:blipFill>
            <p:spPr>
              <a:xfrm>
                <a:off x="9132753" y="668974"/>
                <a:ext cx="834480" cy="957600"/>
              </a:xfrm>
              <a:prstGeom prst="rect">
                <a:avLst/>
              </a:prstGeom>
            </p:spPr>
          </p:pic>
        </mc:Fallback>
      </mc:AlternateContent>
    </p:spTree>
    <p:extLst>
      <p:ext uri="{BB962C8B-B14F-4D97-AF65-F5344CB8AC3E}">
        <p14:creationId xmlns:p14="http://schemas.microsoft.com/office/powerpoint/2010/main" val="251841992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8690FE8-A1C0-43A7-BD8B-0BDA97A0FD96}"/>
              </a:ext>
            </a:extLst>
          </p:cNvPr>
          <p:cNvSpPr>
            <a:spLocks noGrp="1"/>
          </p:cNvSpPr>
          <p:nvPr>
            <p:ph type="title"/>
          </p:nvPr>
        </p:nvSpPr>
        <p:spPr>
          <a:xfrm>
            <a:off x="1343420" y="408309"/>
            <a:ext cx="4313456" cy="1478570"/>
          </a:xfrm>
        </p:spPr>
        <p:txBody>
          <a:bodyPr>
            <a:normAutofit/>
          </a:bodyPr>
          <a:lstStyle/>
          <a:p>
            <a:r>
              <a:rPr lang="es-AR" sz="3200" dirty="0"/>
              <a:t>MODE ADAPTATION</a:t>
            </a:r>
            <a:br>
              <a:rPr lang="es-AR" sz="2800" dirty="0"/>
            </a:br>
            <a:r>
              <a:rPr lang="es-AR" sz="2400" dirty="0"/>
              <a:t>MERGE SLICER</a:t>
            </a:r>
          </a:p>
        </p:txBody>
      </p:sp>
      <p:pic>
        <p:nvPicPr>
          <p:cNvPr id="4" name="Content Placeholder 4">
            <a:extLst>
              <a:ext uri="{FF2B5EF4-FFF2-40B4-BE49-F238E27FC236}">
                <a16:creationId xmlns:a16="http://schemas.microsoft.com/office/drawing/2014/main" id="{A52BD1C6-31BC-224E-BF29-CD46FEB1BA3F}"/>
              </a:ext>
            </a:extLst>
          </p:cNvPr>
          <p:cNvPicPr/>
          <p:nvPr/>
        </p:nvPicPr>
        <p:blipFill rotWithShape="1">
          <a:blip r:embed="rId2" cstate="print">
            <a:extLst>
              <a:ext uri="{28A0092B-C50C-407E-A947-70E740481C1C}">
                <a14:useLocalDpi xmlns:a14="http://schemas.microsoft.com/office/drawing/2010/main" val="0"/>
              </a:ext>
            </a:extLst>
          </a:blip>
          <a:srcRect r="24442" b="55324"/>
          <a:stretch/>
        </p:blipFill>
        <p:spPr>
          <a:xfrm>
            <a:off x="5929936" y="344660"/>
            <a:ext cx="5957263" cy="2440853"/>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
        <p:nvSpPr>
          <p:cNvPr id="5" name="Marcador de contenido 2">
            <a:extLst>
              <a:ext uri="{FF2B5EF4-FFF2-40B4-BE49-F238E27FC236}">
                <a16:creationId xmlns:a16="http://schemas.microsoft.com/office/drawing/2014/main" id="{E3B6F6A7-B199-4FDD-A3E0-5C016ED1341F}"/>
              </a:ext>
            </a:extLst>
          </p:cNvPr>
          <p:cNvSpPr txBox="1">
            <a:spLocks/>
          </p:cNvSpPr>
          <p:nvPr/>
        </p:nvSpPr>
        <p:spPr>
          <a:xfrm>
            <a:off x="1258181" y="1713459"/>
            <a:ext cx="4483933" cy="4405156"/>
          </a:xfrm>
          <a:prstGeom prst="rect">
            <a:avLst/>
          </a:prstGeom>
          <a:solidFill>
            <a:srgbClr val="002060"/>
          </a:solidFill>
          <a:ln w="3810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vert="horz" lIns="91440" tIns="45720" rIns="91440" bIns="45720" rtlCol="0">
            <a:normAutofit fontScale="85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accent5"/>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accent5"/>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accent5"/>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accent5"/>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accent5"/>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accent5"/>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accent5"/>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accent5"/>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accent5"/>
                </a:solidFill>
                <a:latin typeface="+mn-lt"/>
                <a:ea typeface="+mn-ea"/>
                <a:cs typeface="+mn-cs"/>
              </a:defRPr>
            </a:lvl9pPr>
          </a:lstStyle>
          <a:p>
            <a:pPr marL="0" indent="0">
              <a:buNone/>
            </a:pPr>
            <a:r>
              <a:rPr lang="es-ES" dirty="0">
                <a:solidFill>
                  <a:schemeClr val="tx1"/>
                </a:solidFill>
              </a:rPr>
              <a:t>Corta el flujo a la entrada en campos de datos. </a:t>
            </a:r>
            <a:endParaRPr lang="es-AR" dirty="0">
              <a:solidFill>
                <a:schemeClr val="tx1"/>
              </a:solidFill>
            </a:endParaRPr>
          </a:p>
          <a:p>
            <a:pPr marL="0" indent="0">
              <a:buNone/>
            </a:pPr>
            <a:r>
              <a:rPr lang="es-ES" dirty="0">
                <a:solidFill>
                  <a:schemeClr val="tx1"/>
                </a:solidFill>
              </a:rPr>
              <a:t>Si hay varios flujos, se concatenan para ser enviados. </a:t>
            </a:r>
            <a:endParaRPr lang="es-AR" dirty="0">
              <a:solidFill>
                <a:schemeClr val="tx1"/>
              </a:solidFill>
            </a:endParaRPr>
          </a:p>
          <a:p>
            <a:pPr marL="0" indent="0">
              <a:buNone/>
            </a:pPr>
            <a:r>
              <a:rPr lang="es-ES" dirty="0">
                <a:solidFill>
                  <a:schemeClr val="tx1"/>
                </a:solidFill>
              </a:rPr>
              <a:t>La longitud de los campos de datos está limitada por la cantidad de bits en un bloque BCH no codificado y por el encabezado de banda base. </a:t>
            </a:r>
          </a:p>
          <a:p>
            <a:pPr marL="0" indent="0">
              <a:buNone/>
            </a:pPr>
            <a:r>
              <a:rPr lang="es-ES" dirty="0">
                <a:solidFill>
                  <a:schemeClr val="tx1"/>
                </a:solidFill>
              </a:rPr>
              <a:t>Dependiendo del modo de uso, se mandan los paquetes de forma finita o se cortan los paquetes dependiendo de la capacidad máxima del campo de datos. </a:t>
            </a:r>
            <a:endParaRPr lang="es-AR" dirty="0">
              <a:solidFill>
                <a:schemeClr val="tx1"/>
              </a:solidFill>
            </a:endParaRPr>
          </a:p>
        </p:txBody>
      </p:sp>
      <mc:AlternateContent xmlns:mc="http://schemas.openxmlformats.org/markup-compatibility/2006" xmlns:p14="http://schemas.microsoft.com/office/powerpoint/2010/main">
        <mc:Choice Requires="p14">
          <p:contentPart p14:bwMode="auto" r:id="rId3">
            <p14:nvContentPartPr>
              <p14:cNvPr id="6" name="Entrada de lápiz 5">
                <a:extLst>
                  <a:ext uri="{FF2B5EF4-FFF2-40B4-BE49-F238E27FC236}">
                    <a16:creationId xmlns:a16="http://schemas.microsoft.com/office/drawing/2014/main" id="{98A11610-4BAD-4684-B9E8-7E2F33815389}"/>
                  </a:ext>
                </a:extLst>
              </p14:cNvPr>
              <p14:cNvContentPartPr/>
              <p14:nvPr/>
            </p14:nvContentPartPr>
            <p14:xfrm>
              <a:off x="10673181" y="1288919"/>
              <a:ext cx="654840" cy="597960"/>
            </p14:xfrm>
          </p:contentPart>
        </mc:Choice>
        <mc:Fallback xmlns="">
          <p:pic>
            <p:nvPicPr>
              <p:cNvPr id="6" name="Entrada de lápiz 5">
                <a:extLst>
                  <a:ext uri="{FF2B5EF4-FFF2-40B4-BE49-F238E27FC236}">
                    <a16:creationId xmlns:a16="http://schemas.microsoft.com/office/drawing/2014/main" id="{98A11610-4BAD-4684-B9E8-7E2F33815389}"/>
                  </a:ext>
                </a:extLst>
              </p:cNvPr>
              <p:cNvPicPr/>
              <p:nvPr/>
            </p:nvPicPr>
            <p:blipFill>
              <a:blip r:embed="rId4"/>
              <a:stretch>
                <a:fillRect/>
              </a:stretch>
            </p:blipFill>
            <p:spPr>
              <a:xfrm>
                <a:off x="10583181" y="1109279"/>
                <a:ext cx="834480" cy="957600"/>
              </a:xfrm>
              <a:prstGeom prst="rect">
                <a:avLst/>
              </a:prstGeom>
            </p:spPr>
          </p:pic>
        </mc:Fallback>
      </mc:AlternateContent>
    </p:spTree>
    <p:extLst>
      <p:ext uri="{BB962C8B-B14F-4D97-AF65-F5344CB8AC3E}">
        <p14:creationId xmlns:p14="http://schemas.microsoft.com/office/powerpoint/2010/main" val="270534111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8690FE8-A1C0-43A7-BD8B-0BDA97A0FD96}"/>
              </a:ext>
            </a:extLst>
          </p:cNvPr>
          <p:cNvSpPr>
            <a:spLocks noGrp="1"/>
          </p:cNvSpPr>
          <p:nvPr>
            <p:ph type="title"/>
          </p:nvPr>
        </p:nvSpPr>
        <p:spPr>
          <a:xfrm>
            <a:off x="1570969" y="329643"/>
            <a:ext cx="4313456" cy="1478570"/>
          </a:xfrm>
        </p:spPr>
        <p:txBody>
          <a:bodyPr>
            <a:normAutofit/>
          </a:bodyPr>
          <a:lstStyle/>
          <a:p>
            <a:r>
              <a:rPr lang="es-AR" sz="3200" dirty="0"/>
              <a:t>MODE ADAPTATION</a:t>
            </a:r>
            <a:br>
              <a:rPr lang="es-AR" sz="2800" dirty="0"/>
            </a:br>
            <a:r>
              <a:rPr lang="es-AR" sz="2400" dirty="0"/>
              <a:t>STREAM ADAPTATION</a:t>
            </a:r>
          </a:p>
        </p:txBody>
      </p:sp>
      <p:pic>
        <p:nvPicPr>
          <p:cNvPr id="4" name="Content Placeholder 4">
            <a:extLst>
              <a:ext uri="{FF2B5EF4-FFF2-40B4-BE49-F238E27FC236}">
                <a16:creationId xmlns:a16="http://schemas.microsoft.com/office/drawing/2014/main" id="{A52BD1C6-31BC-224E-BF29-CD46FEB1BA3F}"/>
              </a:ext>
            </a:extLst>
          </p:cNvPr>
          <p:cNvPicPr/>
          <p:nvPr/>
        </p:nvPicPr>
        <p:blipFill rotWithShape="1">
          <a:blip r:embed="rId2" cstate="print">
            <a:extLst>
              <a:ext uri="{28A0092B-C50C-407E-A947-70E740481C1C}">
                <a14:useLocalDpi xmlns:a14="http://schemas.microsoft.com/office/drawing/2010/main" val="0"/>
              </a:ext>
            </a:extLst>
          </a:blip>
          <a:srcRect t="44287" r="77694"/>
          <a:stretch/>
        </p:blipFill>
        <p:spPr>
          <a:xfrm>
            <a:off x="7172270" y="1808213"/>
            <a:ext cx="2555054" cy="3241573"/>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
        <p:nvSpPr>
          <p:cNvPr id="5" name="Marcador de contenido 2">
            <a:extLst>
              <a:ext uri="{FF2B5EF4-FFF2-40B4-BE49-F238E27FC236}">
                <a16:creationId xmlns:a16="http://schemas.microsoft.com/office/drawing/2014/main" id="{E3B6F6A7-B199-4FDD-A3E0-5C016ED1341F}"/>
              </a:ext>
            </a:extLst>
          </p:cNvPr>
          <p:cNvSpPr txBox="1">
            <a:spLocks/>
          </p:cNvSpPr>
          <p:nvPr/>
        </p:nvSpPr>
        <p:spPr>
          <a:xfrm>
            <a:off x="1551316" y="1808213"/>
            <a:ext cx="4352762" cy="3241573"/>
          </a:xfrm>
          <a:prstGeom prst="rect">
            <a:avLst/>
          </a:prstGeom>
          <a:solidFill>
            <a:srgbClr val="002060"/>
          </a:solidFill>
          <a:ln w="3810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accent5"/>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accent5"/>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accent5"/>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accent5"/>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accent5"/>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accent5"/>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accent5"/>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accent5"/>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accent5"/>
                </a:solidFill>
                <a:latin typeface="+mn-lt"/>
                <a:ea typeface="+mn-ea"/>
                <a:cs typeface="+mn-cs"/>
              </a:defRPr>
            </a:lvl9pPr>
          </a:lstStyle>
          <a:p>
            <a:pPr marL="0" indent="0">
              <a:buNone/>
            </a:pPr>
            <a:r>
              <a:rPr lang="es-ES" dirty="0">
                <a:solidFill>
                  <a:schemeClr val="tx1"/>
                </a:solidFill>
              </a:rPr>
              <a:t>Se encarga de rellenar la trama de banda base al valor de bloque B</a:t>
            </a:r>
            <a:r>
              <a:rPr lang="es-AR" dirty="0">
                <a:solidFill>
                  <a:schemeClr val="tx1"/>
                </a:solidFill>
              </a:rPr>
              <a:t>CH </a:t>
            </a:r>
            <a:r>
              <a:rPr lang="es-ES" dirty="0">
                <a:solidFill>
                  <a:schemeClr val="tx1"/>
                </a:solidFill>
              </a:rPr>
              <a:t>sin codificar que depende </a:t>
            </a:r>
            <a:r>
              <a:rPr lang="es-AR" dirty="0">
                <a:solidFill>
                  <a:schemeClr val="tx1"/>
                </a:solidFill>
              </a:rPr>
              <a:t>del FEC </a:t>
            </a:r>
            <a:r>
              <a:rPr lang="es-AR" dirty="0" err="1">
                <a:solidFill>
                  <a:schemeClr val="tx1"/>
                </a:solidFill>
              </a:rPr>
              <a:t>rate</a:t>
            </a:r>
            <a:r>
              <a:rPr lang="es-AR" dirty="0">
                <a:solidFill>
                  <a:schemeClr val="tx1"/>
                </a:solidFill>
              </a:rPr>
              <a:t>.</a:t>
            </a:r>
          </a:p>
          <a:p>
            <a:pPr marL="0" indent="0">
              <a:buNone/>
            </a:pPr>
            <a:r>
              <a:rPr lang="es-ES" dirty="0">
                <a:solidFill>
                  <a:schemeClr val="tx1"/>
                </a:solidFill>
              </a:rPr>
              <a:t>También se encarga </a:t>
            </a:r>
            <a:r>
              <a:rPr lang="es-AR" dirty="0">
                <a:solidFill>
                  <a:schemeClr val="tx1"/>
                </a:solidFill>
              </a:rPr>
              <a:t>de </a:t>
            </a:r>
            <a:r>
              <a:rPr lang="es-ES" dirty="0">
                <a:solidFill>
                  <a:schemeClr val="tx1"/>
                </a:solidFill>
              </a:rPr>
              <a:t>aleatorizada la trama.</a:t>
            </a:r>
          </a:p>
          <a:p>
            <a:pPr marL="0" indent="0">
              <a:buNone/>
            </a:pPr>
            <a:r>
              <a:rPr lang="es-ES" dirty="0">
                <a:solidFill>
                  <a:schemeClr val="tx1"/>
                </a:solidFill>
              </a:rPr>
              <a:t> </a:t>
            </a:r>
            <a:endParaRPr lang="es-AR" dirty="0">
              <a:solidFill>
                <a:schemeClr val="tx1"/>
              </a:solidFill>
            </a:endParaRPr>
          </a:p>
        </p:txBody>
      </p:sp>
    </p:spTree>
    <p:extLst>
      <p:ext uri="{BB962C8B-B14F-4D97-AF65-F5344CB8AC3E}">
        <p14:creationId xmlns:p14="http://schemas.microsoft.com/office/powerpoint/2010/main" val="421517412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8690FE8-A1C0-43A7-BD8B-0BDA97A0FD96}"/>
              </a:ext>
            </a:extLst>
          </p:cNvPr>
          <p:cNvSpPr>
            <a:spLocks noGrp="1"/>
          </p:cNvSpPr>
          <p:nvPr>
            <p:ph type="title"/>
          </p:nvPr>
        </p:nvSpPr>
        <p:spPr>
          <a:xfrm>
            <a:off x="1343420" y="406715"/>
            <a:ext cx="4313456" cy="1478570"/>
          </a:xfrm>
        </p:spPr>
        <p:txBody>
          <a:bodyPr>
            <a:normAutofit/>
          </a:bodyPr>
          <a:lstStyle/>
          <a:p>
            <a:r>
              <a:rPr lang="es-AR" sz="3200" dirty="0"/>
              <a:t>MODE ADAPTATION</a:t>
            </a:r>
            <a:br>
              <a:rPr lang="es-AR" sz="2800" dirty="0"/>
            </a:br>
            <a:r>
              <a:rPr lang="es-AR" sz="2400" dirty="0"/>
              <a:t>FEC ENCODING</a:t>
            </a:r>
          </a:p>
        </p:txBody>
      </p:sp>
      <p:pic>
        <p:nvPicPr>
          <p:cNvPr id="4" name="Content Placeholder 4">
            <a:extLst>
              <a:ext uri="{FF2B5EF4-FFF2-40B4-BE49-F238E27FC236}">
                <a16:creationId xmlns:a16="http://schemas.microsoft.com/office/drawing/2014/main" id="{A52BD1C6-31BC-224E-BF29-CD46FEB1BA3F}"/>
              </a:ext>
            </a:extLst>
          </p:cNvPr>
          <p:cNvPicPr/>
          <p:nvPr/>
        </p:nvPicPr>
        <p:blipFill rotWithShape="1">
          <a:blip r:embed="rId2" cstate="print">
            <a:extLst>
              <a:ext uri="{28A0092B-C50C-407E-A947-70E740481C1C}">
                <a14:useLocalDpi xmlns:a14="http://schemas.microsoft.com/office/drawing/2010/main" val="0"/>
              </a:ext>
            </a:extLst>
          </a:blip>
          <a:srcRect l="20227" t="46232" r="46782" b="852"/>
          <a:stretch/>
        </p:blipFill>
        <p:spPr>
          <a:xfrm>
            <a:off x="8431608" y="408309"/>
            <a:ext cx="2618980" cy="2744794"/>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
        <p:nvSpPr>
          <p:cNvPr id="5" name="Marcador de contenido 2">
            <a:extLst>
              <a:ext uri="{FF2B5EF4-FFF2-40B4-BE49-F238E27FC236}">
                <a16:creationId xmlns:a16="http://schemas.microsoft.com/office/drawing/2014/main" id="{E3B6F6A7-B199-4FDD-A3E0-5C016ED1341F}"/>
              </a:ext>
            </a:extLst>
          </p:cNvPr>
          <p:cNvSpPr txBox="1">
            <a:spLocks/>
          </p:cNvSpPr>
          <p:nvPr/>
        </p:nvSpPr>
        <p:spPr>
          <a:xfrm>
            <a:off x="1343420" y="1792287"/>
            <a:ext cx="6883236" cy="1013976"/>
          </a:xfrm>
          <a:prstGeom prst="rect">
            <a:avLst/>
          </a:prstGeom>
          <a:solidFill>
            <a:srgbClr val="002060"/>
          </a:solidFill>
          <a:ln w="3810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accent5"/>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accent5"/>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accent5"/>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accent5"/>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accent5"/>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accent5"/>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accent5"/>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accent5"/>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accent5"/>
                </a:solidFill>
                <a:latin typeface="+mn-lt"/>
                <a:ea typeface="+mn-ea"/>
                <a:cs typeface="+mn-cs"/>
              </a:defRPr>
            </a:lvl9pPr>
          </a:lstStyle>
          <a:p>
            <a:pPr marL="0" indent="0">
              <a:buNone/>
            </a:pPr>
            <a:r>
              <a:rPr lang="es-ES" dirty="0">
                <a:solidFill>
                  <a:schemeClr val="tx1"/>
                </a:solidFill>
              </a:rPr>
              <a:t>Se encarga de La codificación </a:t>
            </a:r>
            <a:r>
              <a:rPr lang="es-ES" dirty="0" err="1">
                <a:solidFill>
                  <a:schemeClr val="tx1"/>
                </a:solidFill>
              </a:rPr>
              <a:t>extern</a:t>
            </a:r>
            <a:r>
              <a:rPr lang="es-AR" dirty="0">
                <a:solidFill>
                  <a:schemeClr val="tx1"/>
                </a:solidFill>
              </a:rPr>
              <a:t>a (BCH)</a:t>
            </a:r>
            <a:r>
              <a:rPr lang="es-ES" dirty="0">
                <a:solidFill>
                  <a:schemeClr val="tx1"/>
                </a:solidFill>
              </a:rPr>
              <a:t>, la codificación interna</a:t>
            </a:r>
            <a:r>
              <a:rPr lang="es-AR" dirty="0">
                <a:solidFill>
                  <a:schemeClr val="tx1"/>
                </a:solidFill>
              </a:rPr>
              <a:t> (LDPC)</a:t>
            </a:r>
            <a:r>
              <a:rPr lang="es-ES" dirty="0">
                <a:solidFill>
                  <a:schemeClr val="tx1"/>
                </a:solidFill>
              </a:rPr>
              <a:t>, y del entrelazamiento de bits.</a:t>
            </a:r>
          </a:p>
          <a:p>
            <a:pPr marL="0" indent="0">
              <a:buNone/>
            </a:pPr>
            <a:endParaRPr lang="es-AR" dirty="0">
              <a:solidFill>
                <a:schemeClr val="tx1"/>
              </a:solidFill>
            </a:endParaRPr>
          </a:p>
        </p:txBody>
      </p:sp>
      <p:sp>
        <p:nvSpPr>
          <p:cNvPr id="6" name="Marcador de contenido 2">
            <a:extLst>
              <a:ext uri="{FF2B5EF4-FFF2-40B4-BE49-F238E27FC236}">
                <a16:creationId xmlns:a16="http://schemas.microsoft.com/office/drawing/2014/main" id="{55BE65BE-32A6-4196-B8C1-9841110FD474}"/>
              </a:ext>
            </a:extLst>
          </p:cNvPr>
          <p:cNvSpPr txBox="1">
            <a:spLocks/>
          </p:cNvSpPr>
          <p:nvPr/>
        </p:nvSpPr>
        <p:spPr>
          <a:xfrm>
            <a:off x="1343420" y="3097435"/>
            <a:ext cx="6883236" cy="2956523"/>
          </a:xfrm>
          <a:prstGeom prst="rect">
            <a:avLst/>
          </a:prstGeom>
          <a:solidFill>
            <a:srgbClr val="002060"/>
          </a:solidFill>
          <a:ln w="3810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vert="horz" lIns="91440" tIns="45720" rIns="91440" bIns="45720" rtlCol="0">
            <a:normAutofit fontScale="775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accent5"/>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accent5"/>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accent5"/>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accent5"/>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accent5"/>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accent5"/>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accent5"/>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accent5"/>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accent5"/>
                </a:solidFill>
                <a:latin typeface="+mn-lt"/>
                <a:ea typeface="+mn-ea"/>
                <a:cs typeface="+mn-cs"/>
              </a:defRPr>
            </a:lvl9pPr>
          </a:lstStyle>
          <a:p>
            <a:pPr marL="0" indent="0">
              <a:buNone/>
            </a:pPr>
            <a:r>
              <a:rPr lang="es-AR" dirty="0">
                <a:solidFill>
                  <a:schemeClr val="tx1"/>
                </a:solidFill>
              </a:rPr>
              <a:t>BCH (Bose </a:t>
            </a:r>
            <a:r>
              <a:rPr lang="es-AR" dirty="0" err="1">
                <a:solidFill>
                  <a:schemeClr val="tx1"/>
                </a:solidFill>
              </a:rPr>
              <a:t>Chaudhuri</a:t>
            </a:r>
            <a:r>
              <a:rPr lang="es-AR" dirty="0">
                <a:solidFill>
                  <a:schemeClr val="tx1"/>
                </a:solidFill>
              </a:rPr>
              <a:t> </a:t>
            </a:r>
            <a:r>
              <a:rPr lang="es-AR" dirty="0" err="1">
                <a:solidFill>
                  <a:schemeClr val="tx1"/>
                </a:solidFill>
              </a:rPr>
              <a:t>Hocquenghem</a:t>
            </a:r>
            <a:r>
              <a:rPr lang="es-AR" dirty="0">
                <a:solidFill>
                  <a:schemeClr val="tx1"/>
                </a:solidFill>
              </a:rPr>
              <a:t>)</a:t>
            </a:r>
          </a:p>
          <a:p>
            <a:pPr marL="0" indent="0">
              <a:buNone/>
            </a:pPr>
            <a:r>
              <a:rPr lang="es-ES" dirty="0">
                <a:solidFill>
                  <a:schemeClr val="tx1"/>
                </a:solidFill>
              </a:rPr>
              <a:t>Es una generalización de los códigos de </a:t>
            </a:r>
            <a:r>
              <a:rPr lang="es-AR" dirty="0" err="1">
                <a:solidFill>
                  <a:schemeClr val="tx1"/>
                </a:solidFill>
              </a:rPr>
              <a:t>Hammig</a:t>
            </a:r>
            <a:r>
              <a:rPr lang="es-AR" dirty="0">
                <a:solidFill>
                  <a:schemeClr val="tx1"/>
                </a:solidFill>
              </a:rPr>
              <a:t>.</a:t>
            </a:r>
          </a:p>
          <a:p>
            <a:pPr marL="0" indent="0">
              <a:buNone/>
            </a:pPr>
            <a:r>
              <a:rPr lang="es-ES" dirty="0">
                <a:solidFill>
                  <a:schemeClr val="tx1"/>
                </a:solidFill>
              </a:rPr>
              <a:t>Permite seleccionar</a:t>
            </a:r>
            <a:r>
              <a:rPr lang="es-AR" dirty="0">
                <a:solidFill>
                  <a:schemeClr val="tx1"/>
                </a:solidFill>
              </a:rPr>
              <a:t>:</a:t>
            </a:r>
            <a:r>
              <a:rPr lang="es-ES" dirty="0">
                <a:solidFill>
                  <a:schemeClr val="tx1"/>
                </a:solidFill>
              </a:rPr>
              <a:t> </a:t>
            </a:r>
            <a:endParaRPr lang="es-AR" dirty="0">
              <a:solidFill>
                <a:schemeClr val="tx1"/>
              </a:solidFill>
            </a:endParaRPr>
          </a:p>
          <a:p>
            <a:r>
              <a:rPr lang="es-ES" dirty="0">
                <a:solidFill>
                  <a:schemeClr val="tx1"/>
                </a:solidFill>
              </a:rPr>
              <a:t>la longitud de los bloques </a:t>
            </a:r>
            <a:endParaRPr lang="es-AR" dirty="0">
              <a:solidFill>
                <a:schemeClr val="tx1"/>
              </a:solidFill>
            </a:endParaRPr>
          </a:p>
          <a:p>
            <a:r>
              <a:rPr lang="es-ES" dirty="0">
                <a:solidFill>
                  <a:schemeClr val="tx1"/>
                </a:solidFill>
              </a:rPr>
              <a:t>la tasa de código </a:t>
            </a:r>
            <a:endParaRPr lang="es-AR" dirty="0">
              <a:solidFill>
                <a:schemeClr val="tx1"/>
              </a:solidFill>
            </a:endParaRPr>
          </a:p>
          <a:p>
            <a:r>
              <a:rPr lang="es-ES" dirty="0">
                <a:solidFill>
                  <a:schemeClr val="tx1"/>
                </a:solidFill>
              </a:rPr>
              <a:t>el tamaño del alfabeto </a:t>
            </a:r>
            <a:endParaRPr lang="es-AR" dirty="0">
              <a:solidFill>
                <a:schemeClr val="tx1"/>
              </a:solidFill>
            </a:endParaRPr>
          </a:p>
          <a:p>
            <a:r>
              <a:rPr lang="es-ES" dirty="0">
                <a:solidFill>
                  <a:schemeClr val="tx1"/>
                </a:solidFill>
              </a:rPr>
              <a:t>la capacidad de corrección </a:t>
            </a:r>
            <a:endParaRPr lang="es-AR" dirty="0">
              <a:solidFill>
                <a:schemeClr val="tx1"/>
              </a:solidFill>
            </a:endParaRPr>
          </a:p>
        </p:txBody>
      </p:sp>
    </p:spTree>
    <p:extLst>
      <p:ext uri="{BB962C8B-B14F-4D97-AF65-F5344CB8AC3E}">
        <p14:creationId xmlns:p14="http://schemas.microsoft.com/office/powerpoint/2010/main" val="385135334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8690FE8-A1C0-43A7-BD8B-0BDA97A0FD96}"/>
              </a:ext>
            </a:extLst>
          </p:cNvPr>
          <p:cNvSpPr>
            <a:spLocks noGrp="1"/>
          </p:cNvSpPr>
          <p:nvPr>
            <p:ph type="title"/>
          </p:nvPr>
        </p:nvSpPr>
        <p:spPr>
          <a:xfrm>
            <a:off x="1343420" y="302136"/>
            <a:ext cx="4313456" cy="1478570"/>
          </a:xfrm>
        </p:spPr>
        <p:txBody>
          <a:bodyPr>
            <a:normAutofit/>
          </a:bodyPr>
          <a:lstStyle/>
          <a:p>
            <a:r>
              <a:rPr lang="es-AR" sz="3200" dirty="0"/>
              <a:t>MODE ADAPTATION</a:t>
            </a:r>
            <a:br>
              <a:rPr lang="es-AR" sz="2800" dirty="0"/>
            </a:br>
            <a:r>
              <a:rPr lang="es-AR" sz="2400" dirty="0"/>
              <a:t>FEC ENCODING</a:t>
            </a:r>
          </a:p>
        </p:txBody>
      </p:sp>
      <p:pic>
        <p:nvPicPr>
          <p:cNvPr id="4" name="Content Placeholder 4">
            <a:extLst>
              <a:ext uri="{FF2B5EF4-FFF2-40B4-BE49-F238E27FC236}">
                <a16:creationId xmlns:a16="http://schemas.microsoft.com/office/drawing/2014/main" id="{A52BD1C6-31BC-224E-BF29-CD46FEB1BA3F}"/>
              </a:ext>
            </a:extLst>
          </p:cNvPr>
          <p:cNvPicPr/>
          <p:nvPr/>
        </p:nvPicPr>
        <p:blipFill rotWithShape="1">
          <a:blip r:embed="rId2" cstate="print">
            <a:extLst>
              <a:ext uri="{28A0092B-C50C-407E-A947-70E740481C1C}">
                <a14:useLocalDpi xmlns:a14="http://schemas.microsoft.com/office/drawing/2010/main" val="0"/>
              </a:ext>
            </a:extLst>
          </a:blip>
          <a:srcRect l="20227" t="46232" r="46782" b="852"/>
          <a:stretch/>
        </p:blipFill>
        <p:spPr>
          <a:xfrm>
            <a:off x="8431608" y="408309"/>
            <a:ext cx="2618980" cy="2744794"/>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
        <p:nvSpPr>
          <p:cNvPr id="6" name="Marcador de contenido 2">
            <a:extLst>
              <a:ext uri="{FF2B5EF4-FFF2-40B4-BE49-F238E27FC236}">
                <a16:creationId xmlns:a16="http://schemas.microsoft.com/office/drawing/2014/main" id="{55BE65BE-32A6-4196-B8C1-9841110FD474}"/>
              </a:ext>
            </a:extLst>
          </p:cNvPr>
          <p:cNvSpPr txBox="1">
            <a:spLocks/>
          </p:cNvSpPr>
          <p:nvPr/>
        </p:nvSpPr>
        <p:spPr>
          <a:xfrm>
            <a:off x="1343420" y="1649200"/>
            <a:ext cx="6883236" cy="1987253"/>
          </a:xfrm>
          <a:prstGeom prst="rect">
            <a:avLst/>
          </a:prstGeom>
          <a:solidFill>
            <a:srgbClr val="002060"/>
          </a:solidFill>
          <a:ln w="3810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vert="horz" lIns="91440" tIns="45720" rIns="91440" bIns="45720" rtlCol="0">
            <a:normAutofit fontScale="70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accent5"/>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accent5"/>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accent5"/>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accent5"/>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accent5"/>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accent5"/>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accent5"/>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accent5"/>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accent5"/>
                </a:solidFill>
                <a:latin typeface="+mn-lt"/>
                <a:ea typeface="+mn-ea"/>
                <a:cs typeface="+mn-cs"/>
              </a:defRPr>
            </a:lvl9pPr>
          </a:lstStyle>
          <a:p>
            <a:pPr marL="0" indent="0">
              <a:buNone/>
            </a:pPr>
            <a:r>
              <a:rPr lang="es-AR" dirty="0">
                <a:solidFill>
                  <a:schemeClr val="tx1"/>
                </a:solidFill>
              </a:rPr>
              <a:t>LDPC (Low </a:t>
            </a:r>
            <a:r>
              <a:rPr lang="es-AR" dirty="0" err="1">
                <a:solidFill>
                  <a:schemeClr val="tx1"/>
                </a:solidFill>
              </a:rPr>
              <a:t>Density</a:t>
            </a:r>
            <a:r>
              <a:rPr lang="es-AR" dirty="0">
                <a:solidFill>
                  <a:schemeClr val="tx1"/>
                </a:solidFill>
              </a:rPr>
              <a:t> </a:t>
            </a:r>
            <a:r>
              <a:rPr lang="es-AR" dirty="0" err="1">
                <a:solidFill>
                  <a:schemeClr val="tx1"/>
                </a:solidFill>
              </a:rPr>
              <a:t>Parity</a:t>
            </a:r>
            <a:r>
              <a:rPr lang="es-AR" dirty="0">
                <a:solidFill>
                  <a:schemeClr val="tx1"/>
                </a:solidFill>
              </a:rPr>
              <a:t> </a:t>
            </a:r>
            <a:r>
              <a:rPr lang="es-AR" dirty="0" err="1">
                <a:solidFill>
                  <a:schemeClr val="tx1"/>
                </a:solidFill>
              </a:rPr>
              <a:t>Check</a:t>
            </a:r>
            <a:r>
              <a:rPr lang="es-AR" dirty="0">
                <a:solidFill>
                  <a:schemeClr val="tx1"/>
                </a:solidFill>
              </a:rPr>
              <a:t>)</a:t>
            </a:r>
          </a:p>
          <a:p>
            <a:pPr marL="0" indent="0">
              <a:buNone/>
            </a:pPr>
            <a:r>
              <a:rPr lang="es-ES" dirty="0">
                <a:solidFill>
                  <a:schemeClr val="tx1"/>
                </a:solidFill>
              </a:rPr>
              <a:t>Es un sistema de codificación de corrección de errores lineal que toma la capacidad de consideración, lo que permite trabajar cerca del límite de Shannon. </a:t>
            </a:r>
            <a:endParaRPr lang="es-AR" dirty="0">
              <a:solidFill>
                <a:schemeClr val="tx1"/>
              </a:solidFill>
            </a:endParaRPr>
          </a:p>
          <a:p>
            <a:pPr marL="0" indent="0">
              <a:buNone/>
            </a:pPr>
            <a:r>
              <a:rPr lang="es-ES" dirty="0">
                <a:solidFill>
                  <a:schemeClr val="tx1"/>
                </a:solidFill>
              </a:rPr>
              <a:t>Agrega a cada bloque bits de paridad lo que reduce el procesamiento. </a:t>
            </a:r>
            <a:endParaRPr lang="es-AR" dirty="0">
              <a:solidFill>
                <a:schemeClr val="tx1"/>
              </a:solidFill>
            </a:endParaRPr>
          </a:p>
          <a:p>
            <a:pPr marL="0" indent="0">
              <a:buNone/>
            </a:pPr>
            <a:endParaRPr lang="es-AR" dirty="0">
              <a:solidFill>
                <a:schemeClr val="tx1"/>
              </a:solidFill>
            </a:endParaRPr>
          </a:p>
        </p:txBody>
      </p:sp>
      <p:sp>
        <p:nvSpPr>
          <p:cNvPr id="7" name="Marcador de contenido 2">
            <a:extLst>
              <a:ext uri="{FF2B5EF4-FFF2-40B4-BE49-F238E27FC236}">
                <a16:creationId xmlns:a16="http://schemas.microsoft.com/office/drawing/2014/main" id="{7693063A-9D6A-4702-885A-95A5B59DF3DD}"/>
              </a:ext>
            </a:extLst>
          </p:cNvPr>
          <p:cNvSpPr txBox="1">
            <a:spLocks/>
          </p:cNvSpPr>
          <p:nvPr/>
        </p:nvSpPr>
        <p:spPr>
          <a:xfrm>
            <a:off x="1343420" y="3813171"/>
            <a:ext cx="6883236" cy="2571863"/>
          </a:xfrm>
          <a:prstGeom prst="rect">
            <a:avLst/>
          </a:prstGeom>
          <a:solidFill>
            <a:srgbClr val="002060"/>
          </a:solidFill>
          <a:ln w="3810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vert="horz" lIns="91440" tIns="45720" rIns="91440" bIns="45720" rtlCol="0">
            <a:normAutofit fontScale="70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accent5"/>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accent5"/>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accent5"/>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accent5"/>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accent5"/>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accent5"/>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accent5"/>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accent5"/>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accent5"/>
                </a:solidFill>
                <a:latin typeface="+mn-lt"/>
                <a:ea typeface="+mn-ea"/>
                <a:cs typeface="+mn-cs"/>
              </a:defRPr>
            </a:lvl9pPr>
          </a:lstStyle>
          <a:p>
            <a:pPr marL="0" indent="0">
              <a:buNone/>
            </a:pPr>
            <a:r>
              <a:rPr lang="es-AR" dirty="0">
                <a:solidFill>
                  <a:schemeClr val="tx1"/>
                </a:solidFill>
              </a:rPr>
              <a:t>Bit </a:t>
            </a:r>
            <a:r>
              <a:rPr lang="es-AR" dirty="0" err="1">
                <a:solidFill>
                  <a:schemeClr val="tx1"/>
                </a:solidFill>
              </a:rPr>
              <a:t>Interleaver</a:t>
            </a:r>
            <a:endParaRPr lang="es-AR" dirty="0">
              <a:solidFill>
                <a:schemeClr val="tx1"/>
              </a:solidFill>
            </a:endParaRPr>
          </a:p>
          <a:p>
            <a:pPr marL="0" indent="0">
              <a:buNone/>
            </a:pPr>
            <a:r>
              <a:rPr lang="es-ES" dirty="0">
                <a:solidFill>
                  <a:schemeClr val="tx1"/>
                </a:solidFill>
              </a:rPr>
              <a:t>Se cargan los datos en las columnas de las matrices, se leen los datos leyendo cada fila. </a:t>
            </a:r>
            <a:endParaRPr lang="es-AR" dirty="0">
              <a:solidFill>
                <a:schemeClr val="tx1"/>
              </a:solidFill>
            </a:endParaRPr>
          </a:p>
          <a:p>
            <a:pPr marL="0" indent="0">
              <a:buNone/>
            </a:pPr>
            <a:r>
              <a:rPr lang="es-ES" dirty="0">
                <a:solidFill>
                  <a:schemeClr val="tx1"/>
                </a:solidFill>
              </a:rPr>
              <a:t>Esto solo se hace cuando el esquema de modulación utilizado es: </a:t>
            </a:r>
            <a:endParaRPr lang="es-AR" dirty="0">
              <a:solidFill>
                <a:schemeClr val="tx1"/>
              </a:solidFill>
            </a:endParaRPr>
          </a:p>
          <a:p>
            <a:r>
              <a:rPr lang="es-ES" dirty="0">
                <a:solidFill>
                  <a:schemeClr val="tx1"/>
                </a:solidFill>
              </a:rPr>
              <a:t>8 PSK </a:t>
            </a:r>
            <a:endParaRPr lang="es-AR" dirty="0">
              <a:solidFill>
                <a:schemeClr val="tx1"/>
              </a:solidFill>
            </a:endParaRPr>
          </a:p>
          <a:p>
            <a:r>
              <a:rPr lang="es-ES" dirty="0">
                <a:solidFill>
                  <a:schemeClr val="tx1"/>
                </a:solidFill>
              </a:rPr>
              <a:t>16 APSK </a:t>
            </a:r>
            <a:endParaRPr lang="es-AR" dirty="0">
              <a:solidFill>
                <a:schemeClr val="tx1"/>
              </a:solidFill>
            </a:endParaRPr>
          </a:p>
          <a:p>
            <a:r>
              <a:rPr lang="es-ES" dirty="0">
                <a:solidFill>
                  <a:schemeClr val="tx1"/>
                </a:solidFill>
              </a:rPr>
              <a:t>32 APSK </a:t>
            </a:r>
            <a:endParaRPr lang="es-AR" dirty="0">
              <a:solidFill>
                <a:schemeClr val="tx1"/>
              </a:solidFill>
            </a:endParaRPr>
          </a:p>
        </p:txBody>
      </p:sp>
    </p:spTree>
    <p:extLst>
      <p:ext uri="{BB962C8B-B14F-4D97-AF65-F5344CB8AC3E}">
        <p14:creationId xmlns:p14="http://schemas.microsoft.com/office/powerpoint/2010/main" val="265518386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8690FE8-A1C0-43A7-BD8B-0BDA97A0FD96}"/>
              </a:ext>
            </a:extLst>
          </p:cNvPr>
          <p:cNvSpPr>
            <a:spLocks noGrp="1"/>
          </p:cNvSpPr>
          <p:nvPr>
            <p:ph type="title"/>
          </p:nvPr>
        </p:nvSpPr>
        <p:spPr>
          <a:xfrm>
            <a:off x="1343420" y="302136"/>
            <a:ext cx="4313456" cy="1478570"/>
          </a:xfrm>
        </p:spPr>
        <p:txBody>
          <a:bodyPr>
            <a:normAutofit/>
          </a:bodyPr>
          <a:lstStyle/>
          <a:p>
            <a:r>
              <a:rPr lang="es-AR" sz="3200" dirty="0"/>
              <a:t>MODE ADAPTATION</a:t>
            </a:r>
            <a:br>
              <a:rPr lang="es-AR" sz="2800" dirty="0"/>
            </a:br>
            <a:r>
              <a:rPr lang="es-AR" sz="2400" dirty="0"/>
              <a:t>FEC ENCODING</a:t>
            </a:r>
          </a:p>
        </p:txBody>
      </p:sp>
      <p:sp>
        <p:nvSpPr>
          <p:cNvPr id="7" name="Marcador de contenido 2">
            <a:extLst>
              <a:ext uri="{FF2B5EF4-FFF2-40B4-BE49-F238E27FC236}">
                <a16:creationId xmlns:a16="http://schemas.microsoft.com/office/drawing/2014/main" id="{7693063A-9D6A-4702-885A-95A5B59DF3DD}"/>
              </a:ext>
            </a:extLst>
          </p:cNvPr>
          <p:cNvSpPr txBox="1">
            <a:spLocks/>
          </p:cNvSpPr>
          <p:nvPr/>
        </p:nvSpPr>
        <p:spPr>
          <a:xfrm>
            <a:off x="1043617" y="1780706"/>
            <a:ext cx="5491509" cy="4065458"/>
          </a:xfrm>
          <a:prstGeom prst="rect">
            <a:avLst/>
          </a:prstGeom>
          <a:solidFill>
            <a:srgbClr val="002060"/>
          </a:solidFill>
          <a:ln w="3810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vert="horz" lIns="91440" tIns="45720" rIns="91440" bIns="45720" rtlCol="0">
            <a:normAutofit fontScale="850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accent5"/>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accent5"/>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accent5"/>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accent5"/>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accent5"/>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accent5"/>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accent5"/>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accent5"/>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accent5"/>
                </a:solidFill>
                <a:latin typeface="+mn-lt"/>
                <a:ea typeface="+mn-ea"/>
                <a:cs typeface="+mn-cs"/>
              </a:defRPr>
            </a:lvl9pPr>
          </a:lstStyle>
          <a:p>
            <a:pPr marL="0" indent="0">
              <a:buNone/>
            </a:pPr>
            <a:r>
              <a:rPr lang="es-AR" dirty="0">
                <a:solidFill>
                  <a:schemeClr val="tx1"/>
                </a:solidFill>
              </a:rPr>
              <a:t>Estructura de la trama:</a:t>
            </a:r>
          </a:p>
          <a:p>
            <a:r>
              <a:rPr lang="es-ES" dirty="0">
                <a:solidFill>
                  <a:schemeClr val="tx1"/>
                </a:solidFill>
              </a:rPr>
              <a:t>Se codifica la información con el F</a:t>
            </a:r>
            <a:r>
              <a:rPr lang="es-AR" dirty="0">
                <a:solidFill>
                  <a:schemeClr val="tx1"/>
                </a:solidFill>
              </a:rPr>
              <a:t>EC. </a:t>
            </a:r>
            <a:r>
              <a:rPr lang="es-ES" dirty="0">
                <a:solidFill>
                  <a:schemeClr val="tx1"/>
                </a:solidFill>
              </a:rPr>
              <a:t>cada trama tiene la información a ser transmitida. </a:t>
            </a:r>
            <a:endParaRPr lang="es-AR" dirty="0">
              <a:solidFill>
                <a:schemeClr val="tx1"/>
              </a:solidFill>
            </a:endParaRPr>
          </a:p>
          <a:p>
            <a:r>
              <a:rPr lang="es-ES" dirty="0">
                <a:solidFill>
                  <a:schemeClr val="tx1"/>
                </a:solidFill>
              </a:rPr>
              <a:t>Se le agrega un </a:t>
            </a:r>
            <a:r>
              <a:rPr lang="es-AR" dirty="0" err="1">
                <a:solidFill>
                  <a:schemeClr val="tx1"/>
                </a:solidFill>
              </a:rPr>
              <a:t>header</a:t>
            </a:r>
            <a:r>
              <a:rPr lang="es-AR" dirty="0">
                <a:solidFill>
                  <a:schemeClr val="tx1"/>
                </a:solidFill>
              </a:rPr>
              <a:t> de</a:t>
            </a:r>
            <a:r>
              <a:rPr lang="es-ES" dirty="0">
                <a:solidFill>
                  <a:schemeClr val="tx1"/>
                </a:solidFill>
              </a:rPr>
              <a:t> 80 bits</a:t>
            </a:r>
            <a:r>
              <a:rPr lang="es-AR" dirty="0">
                <a:solidFill>
                  <a:schemeClr val="tx1"/>
                </a:solidFill>
              </a:rPr>
              <a:t>.</a:t>
            </a:r>
          </a:p>
          <a:p>
            <a:r>
              <a:rPr lang="es-ES" dirty="0">
                <a:solidFill>
                  <a:schemeClr val="tx1"/>
                </a:solidFill>
              </a:rPr>
              <a:t>se coloca el </a:t>
            </a:r>
            <a:r>
              <a:rPr lang="es-ES" dirty="0" err="1">
                <a:solidFill>
                  <a:schemeClr val="tx1"/>
                </a:solidFill>
              </a:rPr>
              <a:t>pa</a:t>
            </a:r>
            <a:r>
              <a:rPr lang="es-AR" dirty="0" err="1">
                <a:solidFill>
                  <a:schemeClr val="tx1"/>
                </a:solidFill>
              </a:rPr>
              <a:t>dding</a:t>
            </a:r>
            <a:r>
              <a:rPr lang="es-AR" dirty="0">
                <a:solidFill>
                  <a:schemeClr val="tx1"/>
                </a:solidFill>
              </a:rPr>
              <a:t>, </a:t>
            </a:r>
            <a:r>
              <a:rPr lang="es-ES" dirty="0">
                <a:solidFill>
                  <a:schemeClr val="tx1"/>
                </a:solidFill>
              </a:rPr>
              <a:t>que depende del </a:t>
            </a:r>
            <a:r>
              <a:rPr lang="es-AR" dirty="0" err="1">
                <a:solidFill>
                  <a:schemeClr val="tx1"/>
                </a:solidFill>
              </a:rPr>
              <a:t>code</a:t>
            </a:r>
            <a:r>
              <a:rPr lang="es-AR" dirty="0">
                <a:solidFill>
                  <a:schemeClr val="tx1"/>
                </a:solidFill>
              </a:rPr>
              <a:t> </a:t>
            </a:r>
            <a:r>
              <a:rPr lang="es-AR" dirty="0" err="1">
                <a:solidFill>
                  <a:schemeClr val="tx1"/>
                </a:solidFill>
              </a:rPr>
              <a:t>rate</a:t>
            </a:r>
            <a:r>
              <a:rPr lang="es-AR" dirty="0">
                <a:solidFill>
                  <a:schemeClr val="tx1"/>
                </a:solidFill>
              </a:rPr>
              <a:t>.</a:t>
            </a:r>
          </a:p>
          <a:p>
            <a:r>
              <a:rPr lang="es-ES" dirty="0">
                <a:solidFill>
                  <a:schemeClr val="tx1"/>
                </a:solidFill>
              </a:rPr>
              <a:t>La trama se codifica utilizando </a:t>
            </a:r>
            <a:r>
              <a:rPr lang="es-AR" dirty="0">
                <a:solidFill>
                  <a:schemeClr val="tx1"/>
                </a:solidFill>
              </a:rPr>
              <a:t>BCH Y LDPC</a:t>
            </a:r>
          </a:p>
          <a:p>
            <a:pPr marL="0" indent="0">
              <a:buNone/>
            </a:pPr>
            <a:r>
              <a:rPr lang="es-ES" dirty="0">
                <a:solidFill>
                  <a:schemeClr val="tx1"/>
                </a:solidFill>
              </a:rPr>
              <a:t>La trama puede ser de 64800 bits o 16200 bits </a:t>
            </a:r>
            <a:endParaRPr lang="es-AR" dirty="0">
              <a:solidFill>
                <a:schemeClr val="tx1"/>
              </a:solidFill>
            </a:endParaRPr>
          </a:p>
          <a:p>
            <a:pPr marL="0" indent="0">
              <a:buNone/>
            </a:pPr>
            <a:r>
              <a:rPr lang="es-ES" dirty="0">
                <a:solidFill>
                  <a:schemeClr val="tx1"/>
                </a:solidFill>
              </a:rPr>
              <a:t> </a:t>
            </a:r>
            <a:endParaRPr lang="es-AR" dirty="0">
              <a:solidFill>
                <a:schemeClr val="tx1"/>
              </a:solidFill>
            </a:endParaRPr>
          </a:p>
        </p:txBody>
      </p:sp>
      <p:pic>
        <p:nvPicPr>
          <p:cNvPr id="8" name="Imagen 7">
            <a:extLst>
              <a:ext uri="{FF2B5EF4-FFF2-40B4-BE49-F238E27FC236}">
                <a16:creationId xmlns:a16="http://schemas.microsoft.com/office/drawing/2014/main" id="{54A529F1-6681-4A53-B545-1A57FA2F3B25}"/>
              </a:ext>
            </a:extLst>
          </p:cNvPr>
          <p:cNvPicPr/>
          <p:nvPr/>
        </p:nvPicPr>
        <p:blipFill rotWithShape="1">
          <a:blip r:embed="rId2">
            <a:extLst>
              <a:ext uri="{28A0092B-C50C-407E-A947-70E740481C1C}">
                <a14:useLocalDpi xmlns:a14="http://schemas.microsoft.com/office/drawing/2010/main" val="0"/>
              </a:ext>
            </a:extLst>
          </a:blip>
          <a:srcRect l="22800" t="23588" r="56025" b="52707"/>
          <a:stretch/>
        </p:blipFill>
        <p:spPr bwMode="auto">
          <a:xfrm>
            <a:off x="6694128" y="302136"/>
            <a:ext cx="4843999" cy="3354174"/>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19066525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8690FE8-A1C0-43A7-BD8B-0BDA97A0FD96}"/>
              </a:ext>
            </a:extLst>
          </p:cNvPr>
          <p:cNvSpPr>
            <a:spLocks noGrp="1"/>
          </p:cNvSpPr>
          <p:nvPr>
            <p:ph type="title"/>
          </p:nvPr>
        </p:nvSpPr>
        <p:spPr>
          <a:xfrm>
            <a:off x="1472359" y="132820"/>
            <a:ext cx="4313456" cy="1478570"/>
          </a:xfrm>
        </p:spPr>
        <p:txBody>
          <a:bodyPr>
            <a:normAutofit/>
          </a:bodyPr>
          <a:lstStyle/>
          <a:p>
            <a:r>
              <a:rPr lang="es-AR" sz="3200" dirty="0"/>
              <a:t>MODE ADAPTATION</a:t>
            </a:r>
            <a:br>
              <a:rPr lang="es-AR" sz="2800" dirty="0"/>
            </a:br>
            <a:r>
              <a:rPr lang="es-AR" sz="2400" dirty="0"/>
              <a:t>MAPPING SYSTEM</a:t>
            </a:r>
          </a:p>
        </p:txBody>
      </p:sp>
      <p:pic>
        <p:nvPicPr>
          <p:cNvPr id="4" name="Content Placeholder 4">
            <a:extLst>
              <a:ext uri="{FF2B5EF4-FFF2-40B4-BE49-F238E27FC236}">
                <a16:creationId xmlns:a16="http://schemas.microsoft.com/office/drawing/2014/main" id="{A52BD1C6-31BC-224E-BF29-CD46FEB1BA3F}"/>
              </a:ext>
            </a:extLst>
          </p:cNvPr>
          <p:cNvPicPr/>
          <p:nvPr/>
        </p:nvPicPr>
        <p:blipFill rotWithShape="1">
          <a:blip r:embed="rId2" cstate="print">
            <a:extLst>
              <a:ext uri="{28A0092B-C50C-407E-A947-70E740481C1C}">
                <a14:useLocalDpi xmlns:a14="http://schemas.microsoft.com/office/drawing/2010/main" val="0"/>
              </a:ext>
            </a:extLst>
          </a:blip>
          <a:srcRect l="45685" t="41051" r="33794" b="-3039"/>
          <a:stretch/>
        </p:blipFill>
        <p:spPr>
          <a:xfrm>
            <a:off x="9093760" y="165946"/>
            <a:ext cx="1956828" cy="344186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
        <p:nvSpPr>
          <p:cNvPr id="5" name="Marcador de contenido 2">
            <a:extLst>
              <a:ext uri="{FF2B5EF4-FFF2-40B4-BE49-F238E27FC236}">
                <a16:creationId xmlns:a16="http://schemas.microsoft.com/office/drawing/2014/main" id="{E3B6F6A7-B199-4FDD-A3E0-5C016ED1341F}"/>
              </a:ext>
            </a:extLst>
          </p:cNvPr>
          <p:cNvSpPr txBox="1">
            <a:spLocks/>
          </p:cNvSpPr>
          <p:nvPr/>
        </p:nvSpPr>
        <p:spPr>
          <a:xfrm>
            <a:off x="1472359" y="1462195"/>
            <a:ext cx="7214312" cy="912026"/>
          </a:xfrm>
          <a:prstGeom prst="rect">
            <a:avLst/>
          </a:prstGeom>
          <a:solidFill>
            <a:srgbClr val="002060"/>
          </a:solidFill>
          <a:ln w="3810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accent5"/>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accent5"/>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accent5"/>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accent5"/>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accent5"/>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accent5"/>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accent5"/>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accent5"/>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accent5"/>
                </a:solidFill>
                <a:latin typeface="+mn-lt"/>
                <a:ea typeface="+mn-ea"/>
                <a:cs typeface="+mn-cs"/>
              </a:defRPr>
            </a:lvl9pPr>
          </a:lstStyle>
          <a:p>
            <a:pPr marL="0" indent="0">
              <a:buNone/>
            </a:pPr>
            <a:r>
              <a:rPr lang="es-ES" dirty="0">
                <a:solidFill>
                  <a:schemeClr val="tx1"/>
                </a:solidFill>
              </a:rPr>
              <a:t>Además del esquema </a:t>
            </a:r>
            <a:r>
              <a:rPr lang="es-AR" dirty="0">
                <a:solidFill>
                  <a:schemeClr val="tx1"/>
                </a:solidFill>
              </a:rPr>
              <a:t>QPSK</a:t>
            </a:r>
            <a:r>
              <a:rPr lang="es-ES" dirty="0">
                <a:solidFill>
                  <a:schemeClr val="tx1"/>
                </a:solidFill>
              </a:rPr>
              <a:t> se puede utilizar 8PSK, 16APSK Y 32 APSK.</a:t>
            </a:r>
            <a:endParaRPr lang="es-AR" dirty="0">
              <a:solidFill>
                <a:schemeClr val="tx1"/>
              </a:solidFill>
            </a:endParaRPr>
          </a:p>
        </p:txBody>
      </p:sp>
      <p:pic>
        <p:nvPicPr>
          <p:cNvPr id="6" name="Imagen 5">
            <a:extLst>
              <a:ext uri="{FF2B5EF4-FFF2-40B4-BE49-F238E27FC236}">
                <a16:creationId xmlns:a16="http://schemas.microsoft.com/office/drawing/2014/main" id="{607CADEE-3DE8-430D-82B9-1D81AEF8AE19}"/>
              </a:ext>
            </a:extLst>
          </p:cNvPr>
          <p:cNvPicPr/>
          <p:nvPr/>
        </p:nvPicPr>
        <p:blipFill rotWithShape="1">
          <a:blip r:embed="rId3">
            <a:extLst>
              <a:ext uri="{28A0092B-C50C-407E-A947-70E740481C1C}">
                <a14:useLocalDpi xmlns:a14="http://schemas.microsoft.com/office/drawing/2010/main" val="0"/>
              </a:ext>
            </a:extLst>
          </a:blip>
          <a:srcRect l="7918" t="49093" r="55578" b="6106"/>
          <a:stretch/>
        </p:blipFill>
        <p:spPr bwMode="auto">
          <a:xfrm>
            <a:off x="2276474" y="2539486"/>
            <a:ext cx="5587365" cy="3888588"/>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3210794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Marcador de contenido 3">
            <a:extLst>
              <a:ext uri="{FF2B5EF4-FFF2-40B4-BE49-F238E27FC236}">
                <a16:creationId xmlns:a16="http://schemas.microsoft.com/office/drawing/2014/main" id="{F1BFD52B-EEC5-43C8-B986-0983839AEBA8}"/>
              </a:ext>
            </a:extLst>
          </p:cNvPr>
          <p:cNvPicPr>
            <a:picLocks noGrp="1" noChangeAspect="1"/>
          </p:cNvPicPr>
          <p:nvPr>
            <p:ph idx="1"/>
          </p:nvPr>
        </p:nvPicPr>
        <p:blipFill>
          <a:blip r:embed="rId2"/>
          <a:stretch>
            <a:fillRect/>
          </a:stretch>
        </p:blipFill>
        <p:spPr>
          <a:xfrm>
            <a:off x="6096000" y="1252928"/>
            <a:ext cx="5300526" cy="3507985"/>
          </a:xfrm>
          <a:prstGeom prst="rect">
            <a:avLst/>
          </a:prstGeom>
        </p:spPr>
      </p:pic>
      <p:sp>
        <p:nvSpPr>
          <p:cNvPr id="7" name="CuadroTexto 6">
            <a:extLst>
              <a:ext uri="{FF2B5EF4-FFF2-40B4-BE49-F238E27FC236}">
                <a16:creationId xmlns:a16="http://schemas.microsoft.com/office/drawing/2014/main" id="{0220B333-DEE4-47B2-AC01-F4316D27C8D2}"/>
              </a:ext>
            </a:extLst>
          </p:cNvPr>
          <p:cNvSpPr txBox="1"/>
          <p:nvPr/>
        </p:nvSpPr>
        <p:spPr>
          <a:xfrm>
            <a:off x="1004340" y="1507761"/>
            <a:ext cx="5300526" cy="3447098"/>
          </a:xfrm>
          <a:prstGeom prst="rect">
            <a:avLst/>
          </a:prstGeom>
          <a:noFill/>
        </p:spPr>
        <p:txBody>
          <a:bodyPr wrap="square" rtlCol="0">
            <a:spAutoFit/>
          </a:bodyPr>
          <a:lstStyle/>
          <a:p>
            <a:r>
              <a:rPr lang="es-AR" sz="2800" dirty="0"/>
              <a:t>TWTA (amplificador de tubo de ondas progresivas)</a:t>
            </a:r>
          </a:p>
          <a:p>
            <a:endParaRPr lang="es-AR" dirty="0"/>
          </a:p>
          <a:p>
            <a:r>
              <a:rPr lang="es-AR" dirty="0"/>
              <a:t>Se utiliza para amplificar la señal recibida.</a:t>
            </a:r>
          </a:p>
          <a:p>
            <a:endParaRPr lang="es-AR" dirty="0"/>
          </a:p>
          <a:p>
            <a:r>
              <a:rPr lang="es-AR" dirty="0"/>
              <a:t>Posee severas alinealidades, las cuales no se corrigen para no reducir la eficiencia energética del satélite.</a:t>
            </a:r>
          </a:p>
          <a:p>
            <a:endParaRPr lang="es-AR" dirty="0"/>
          </a:p>
          <a:p>
            <a:r>
              <a:rPr lang="es-AR" dirty="0"/>
              <a:t>Debido a esto, se trabaja con técnicas de modulación que no dependan de la amplitud de la señal.</a:t>
            </a:r>
          </a:p>
          <a:p>
            <a:endParaRPr lang="es-AR" dirty="0"/>
          </a:p>
        </p:txBody>
      </p:sp>
    </p:spTree>
    <p:extLst>
      <p:ext uri="{BB962C8B-B14F-4D97-AF65-F5344CB8AC3E}">
        <p14:creationId xmlns:p14="http://schemas.microsoft.com/office/powerpoint/2010/main" val="96617120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8690FE8-A1C0-43A7-BD8B-0BDA97A0FD96}"/>
              </a:ext>
            </a:extLst>
          </p:cNvPr>
          <p:cNvSpPr>
            <a:spLocks noGrp="1"/>
          </p:cNvSpPr>
          <p:nvPr>
            <p:ph type="title"/>
          </p:nvPr>
        </p:nvSpPr>
        <p:spPr>
          <a:xfrm>
            <a:off x="1472359" y="132820"/>
            <a:ext cx="4313456" cy="1478570"/>
          </a:xfrm>
        </p:spPr>
        <p:txBody>
          <a:bodyPr>
            <a:normAutofit/>
          </a:bodyPr>
          <a:lstStyle/>
          <a:p>
            <a:r>
              <a:rPr lang="es-AR" sz="3200" dirty="0"/>
              <a:t>MODE ADAPTATION</a:t>
            </a:r>
            <a:br>
              <a:rPr lang="es-AR" sz="2800" dirty="0"/>
            </a:br>
            <a:r>
              <a:rPr lang="es-AR" sz="2400" dirty="0"/>
              <a:t>MAPPING SYSTEM</a:t>
            </a:r>
          </a:p>
        </p:txBody>
      </p:sp>
      <p:pic>
        <p:nvPicPr>
          <p:cNvPr id="4" name="Content Placeholder 4">
            <a:extLst>
              <a:ext uri="{FF2B5EF4-FFF2-40B4-BE49-F238E27FC236}">
                <a16:creationId xmlns:a16="http://schemas.microsoft.com/office/drawing/2014/main" id="{A52BD1C6-31BC-224E-BF29-CD46FEB1BA3F}"/>
              </a:ext>
            </a:extLst>
          </p:cNvPr>
          <p:cNvPicPr/>
          <p:nvPr/>
        </p:nvPicPr>
        <p:blipFill rotWithShape="1">
          <a:blip r:embed="rId2" cstate="print">
            <a:extLst>
              <a:ext uri="{28A0092B-C50C-407E-A947-70E740481C1C}">
                <a14:useLocalDpi xmlns:a14="http://schemas.microsoft.com/office/drawing/2010/main" val="0"/>
              </a:ext>
            </a:extLst>
          </a:blip>
          <a:srcRect l="45685" t="41051" r="33794" b="-3039"/>
          <a:stretch/>
        </p:blipFill>
        <p:spPr>
          <a:xfrm>
            <a:off x="9093760" y="165946"/>
            <a:ext cx="1956828" cy="344186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
        <p:nvSpPr>
          <p:cNvPr id="5" name="Marcador de contenido 2">
            <a:extLst>
              <a:ext uri="{FF2B5EF4-FFF2-40B4-BE49-F238E27FC236}">
                <a16:creationId xmlns:a16="http://schemas.microsoft.com/office/drawing/2014/main" id="{E3B6F6A7-B199-4FDD-A3E0-5C016ED1341F}"/>
              </a:ext>
            </a:extLst>
          </p:cNvPr>
          <p:cNvSpPr txBox="1">
            <a:spLocks/>
          </p:cNvSpPr>
          <p:nvPr/>
        </p:nvSpPr>
        <p:spPr>
          <a:xfrm>
            <a:off x="1472359" y="1462194"/>
            <a:ext cx="5629481" cy="4298527"/>
          </a:xfrm>
          <a:prstGeom prst="rect">
            <a:avLst/>
          </a:prstGeom>
          <a:solidFill>
            <a:srgbClr val="002060"/>
          </a:solidFill>
          <a:ln w="3810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accent5"/>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accent5"/>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accent5"/>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accent5"/>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accent5"/>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accent5"/>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accent5"/>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accent5"/>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accent5"/>
                </a:solidFill>
                <a:latin typeface="+mn-lt"/>
                <a:ea typeface="+mn-ea"/>
                <a:cs typeface="+mn-cs"/>
              </a:defRPr>
            </a:lvl9pPr>
          </a:lstStyle>
          <a:p>
            <a:pPr marL="0" indent="0">
              <a:buNone/>
            </a:pPr>
            <a:r>
              <a:rPr lang="es-ES" dirty="0">
                <a:solidFill>
                  <a:schemeClr val="tx1"/>
                </a:solidFill>
              </a:rPr>
              <a:t>El esquema </a:t>
            </a:r>
            <a:r>
              <a:rPr lang="es-AR" dirty="0">
                <a:solidFill>
                  <a:schemeClr val="tx1"/>
                </a:solidFill>
              </a:rPr>
              <a:t>QPSK</a:t>
            </a:r>
            <a:r>
              <a:rPr lang="es-ES" dirty="0">
                <a:solidFill>
                  <a:schemeClr val="tx1"/>
                </a:solidFill>
              </a:rPr>
              <a:t>  Tiene la ventaja de tener compatibilidad con </a:t>
            </a:r>
            <a:r>
              <a:rPr lang="es-AR" dirty="0">
                <a:solidFill>
                  <a:schemeClr val="tx1"/>
                </a:solidFill>
              </a:rPr>
              <a:t>DVB-S.</a:t>
            </a:r>
          </a:p>
          <a:p>
            <a:pPr marL="0" indent="0">
              <a:buNone/>
            </a:pPr>
            <a:r>
              <a:rPr lang="es-AR" dirty="0">
                <a:solidFill>
                  <a:schemeClr val="tx1"/>
                </a:solidFill>
              </a:rPr>
              <a:t>S</a:t>
            </a:r>
            <a:r>
              <a:rPr lang="es-ES" dirty="0">
                <a:solidFill>
                  <a:schemeClr val="tx1"/>
                </a:solidFill>
              </a:rPr>
              <a:t>e puede interpretar de 2 maneras: </a:t>
            </a:r>
            <a:endParaRPr lang="es-AR" dirty="0">
              <a:solidFill>
                <a:schemeClr val="tx1"/>
              </a:solidFill>
            </a:endParaRPr>
          </a:p>
          <a:p>
            <a:r>
              <a:rPr lang="es-AR" dirty="0">
                <a:solidFill>
                  <a:schemeClr val="tx1"/>
                </a:solidFill>
              </a:rPr>
              <a:t>S</a:t>
            </a:r>
            <a:r>
              <a:rPr lang="es-ES" dirty="0">
                <a:solidFill>
                  <a:schemeClr val="tx1"/>
                </a:solidFill>
              </a:rPr>
              <a:t>e define cada cuadrante como un punto de la constelación, ganando dos bits para transmisión de alta prioridad</a:t>
            </a:r>
            <a:r>
              <a:rPr lang="es-AR" dirty="0">
                <a:solidFill>
                  <a:schemeClr val="tx1"/>
                </a:solidFill>
              </a:rPr>
              <a:t>.</a:t>
            </a:r>
          </a:p>
          <a:p>
            <a:r>
              <a:rPr lang="es-ES" dirty="0">
                <a:solidFill>
                  <a:schemeClr val="tx1"/>
                </a:solidFill>
              </a:rPr>
              <a:t>Discerniendo entre 2 puntos por cuadrante puedo agregar un bit de baja prioridad para esta modulación. Tengo un total de 3 bits por símbolo. </a:t>
            </a:r>
            <a:endParaRPr lang="es-AR" dirty="0">
              <a:solidFill>
                <a:schemeClr val="tx1"/>
              </a:solidFill>
            </a:endParaRPr>
          </a:p>
          <a:p>
            <a:endParaRPr lang="es-AR" dirty="0">
              <a:solidFill>
                <a:schemeClr val="tx1"/>
              </a:solidFill>
            </a:endParaRPr>
          </a:p>
          <a:p>
            <a:endParaRPr lang="es-AR" dirty="0">
              <a:solidFill>
                <a:schemeClr val="tx1"/>
              </a:solidFill>
            </a:endParaRPr>
          </a:p>
        </p:txBody>
      </p:sp>
      <p:pic>
        <p:nvPicPr>
          <p:cNvPr id="7" name="Imagen 6">
            <a:extLst>
              <a:ext uri="{FF2B5EF4-FFF2-40B4-BE49-F238E27FC236}">
                <a16:creationId xmlns:a16="http://schemas.microsoft.com/office/drawing/2014/main" id="{3BB03BAC-B697-4991-B6FF-74DEF7B66AD2}"/>
              </a:ext>
            </a:extLst>
          </p:cNvPr>
          <p:cNvPicPr/>
          <p:nvPr/>
        </p:nvPicPr>
        <p:blipFill rotWithShape="1">
          <a:blip r:embed="rId3" cstate="print">
            <a:extLst>
              <a:ext uri="{28A0092B-C50C-407E-A947-70E740481C1C}">
                <a14:useLocalDpi xmlns:a14="http://schemas.microsoft.com/office/drawing/2010/main" val="0"/>
              </a:ext>
            </a:extLst>
          </a:blip>
          <a:srcRect l="20237" t="36780" r="55798" b="37989"/>
          <a:stretch/>
        </p:blipFill>
        <p:spPr bwMode="auto">
          <a:xfrm>
            <a:off x="8031480" y="3738021"/>
            <a:ext cx="3367322" cy="202270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88414857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8690FE8-A1C0-43A7-BD8B-0BDA97A0FD96}"/>
              </a:ext>
            </a:extLst>
          </p:cNvPr>
          <p:cNvSpPr>
            <a:spLocks noGrp="1"/>
          </p:cNvSpPr>
          <p:nvPr>
            <p:ph type="title"/>
          </p:nvPr>
        </p:nvSpPr>
        <p:spPr>
          <a:xfrm>
            <a:off x="1343420" y="408309"/>
            <a:ext cx="4313456" cy="1478570"/>
          </a:xfrm>
        </p:spPr>
        <p:txBody>
          <a:bodyPr>
            <a:normAutofit/>
          </a:bodyPr>
          <a:lstStyle/>
          <a:p>
            <a:r>
              <a:rPr lang="es-AR" sz="3200" dirty="0"/>
              <a:t>MODE ADAPTATION</a:t>
            </a:r>
            <a:br>
              <a:rPr lang="es-AR" sz="2800" dirty="0"/>
            </a:br>
            <a:r>
              <a:rPr lang="es-AR" sz="2400" dirty="0"/>
              <a:t>PHYSICAL LAYER FRAMING</a:t>
            </a:r>
          </a:p>
        </p:txBody>
      </p:sp>
      <p:pic>
        <p:nvPicPr>
          <p:cNvPr id="4" name="Content Placeholder 4">
            <a:extLst>
              <a:ext uri="{FF2B5EF4-FFF2-40B4-BE49-F238E27FC236}">
                <a16:creationId xmlns:a16="http://schemas.microsoft.com/office/drawing/2014/main" id="{A52BD1C6-31BC-224E-BF29-CD46FEB1BA3F}"/>
              </a:ext>
            </a:extLst>
          </p:cNvPr>
          <p:cNvPicPr/>
          <p:nvPr/>
        </p:nvPicPr>
        <p:blipFill rotWithShape="1">
          <a:blip r:embed="rId2" cstate="print">
            <a:extLst>
              <a:ext uri="{28A0092B-C50C-407E-A947-70E740481C1C}">
                <a14:useLocalDpi xmlns:a14="http://schemas.microsoft.com/office/drawing/2010/main" val="0"/>
              </a:ext>
            </a:extLst>
          </a:blip>
          <a:srcRect l="63869" t="41051" r="11972" b="74"/>
          <a:stretch/>
        </p:blipFill>
        <p:spPr>
          <a:xfrm>
            <a:off x="8718332" y="189595"/>
            <a:ext cx="2617076" cy="3394568"/>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
        <p:nvSpPr>
          <p:cNvPr id="5" name="Marcador de contenido 2">
            <a:extLst>
              <a:ext uri="{FF2B5EF4-FFF2-40B4-BE49-F238E27FC236}">
                <a16:creationId xmlns:a16="http://schemas.microsoft.com/office/drawing/2014/main" id="{E3B6F6A7-B199-4FDD-A3E0-5C016ED1341F}"/>
              </a:ext>
            </a:extLst>
          </p:cNvPr>
          <p:cNvSpPr txBox="1">
            <a:spLocks/>
          </p:cNvSpPr>
          <p:nvPr/>
        </p:nvSpPr>
        <p:spPr>
          <a:xfrm>
            <a:off x="1186382" y="1886879"/>
            <a:ext cx="7301548" cy="3831274"/>
          </a:xfrm>
          <a:prstGeom prst="rect">
            <a:avLst/>
          </a:prstGeom>
          <a:solidFill>
            <a:srgbClr val="002060"/>
          </a:solidFill>
          <a:ln w="3810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accent5"/>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accent5"/>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accent5"/>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accent5"/>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accent5"/>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accent5"/>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accent5"/>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accent5"/>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accent5"/>
                </a:solidFill>
                <a:latin typeface="+mn-lt"/>
                <a:ea typeface="+mn-ea"/>
                <a:cs typeface="+mn-cs"/>
              </a:defRPr>
            </a:lvl9pPr>
          </a:lstStyle>
          <a:p>
            <a:pPr marL="0" indent="0">
              <a:buNone/>
            </a:pPr>
            <a:r>
              <a:rPr lang="es-ES" dirty="0">
                <a:solidFill>
                  <a:schemeClr val="tx1"/>
                </a:solidFill>
              </a:rPr>
              <a:t>Debe cumplir las siguientes funciones:</a:t>
            </a:r>
            <a:endParaRPr lang="es-AR" dirty="0">
              <a:solidFill>
                <a:schemeClr val="tx1"/>
              </a:solidFill>
            </a:endParaRPr>
          </a:p>
          <a:p>
            <a:r>
              <a:rPr lang="es-ES" dirty="0">
                <a:solidFill>
                  <a:schemeClr val="tx1"/>
                </a:solidFill>
              </a:rPr>
              <a:t>Enviar un </a:t>
            </a:r>
            <a:r>
              <a:rPr lang="es-AR" dirty="0" err="1">
                <a:solidFill>
                  <a:schemeClr val="tx1"/>
                </a:solidFill>
              </a:rPr>
              <a:t>Dummy</a:t>
            </a:r>
            <a:r>
              <a:rPr lang="es-AR" dirty="0">
                <a:solidFill>
                  <a:schemeClr val="tx1"/>
                </a:solidFill>
              </a:rPr>
              <a:t> </a:t>
            </a:r>
            <a:r>
              <a:rPr lang="es-AR" dirty="0" err="1">
                <a:solidFill>
                  <a:schemeClr val="tx1"/>
                </a:solidFill>
              </a:rPr>
              <a:t>PLFrame</a:t>
            </a:r>
            <a:r>
              <a:rPr lang="es-AR" dirty="0">
                <a:solidFill>
                  <a:schemeClr val="tx1"/>
                </a:solidFill>
              </a:rPr>
              <a:t> c</a:t>
            </a:r>
            <a:r>
              <a:rPr lang="es-ES" dirty="0" err="1">
                <a:solidFill>
                  <a:schemeClr val="tx1"/>
                </a:solidFill>
              </a:rPr>
              <a:t>uando</a:t>
            </a:r>
            <a:r>
              <a:rPr lang="es-ES" dirty="0">
                <a:solidFill>
                  <a:schemeClr val="tx1"/>
                </a:solidFill>
              </a:rPr>
              <a:t> la trama a la entrada no está lista para ser procesada.</a:t>
            </a:r>
            <a:endParaRPr lang="es-AR" dirty="0">
              <a:solidFill>
                <a:schemeClr val="tx1"/>
              </a:solidFill>
            </a:endParaRPr>
          </a:p>
          <a:p>
            <a:r>
              <a:rPr lang="es-ES" dirty="0">
                <a:solidFill>
                  <a:schemeClr val="tx1"/>
                </a:solidFill>
              </a:rPr>
              <a:t>Rebanar la </a:t>
            </a:r>
            <a:r>
              <a:rPr lang="es-AR" dirty="0">
                <a:solidFill>
                  <a:schemeClr val="tx1"/>
                </a:solidFill>
              </a:rPr>
              <a:t>X</a:t>
            </a:r>
            <a:r>
              <a:rPr lang="es-ES" dirty="0">
                <a:solidFill>
                  <a:schemeClr val="tx1"/>
                </a:solidFill>
              </a:rPr>
              <a:t>FE</a:t>
            </a:r>
            <a:r>
              <a:rPr lang="es-AR" dirty="0" err="1">
                <a:solidFill>
                  <a:schemeClr val="tx1"/>
                </a:solidFill>
              </a:rPr>
              <a:t>CFrame</a:t>
            </a:r>
            <a:r>
              <a:rPr lang="es-ES" dirty="0">
                <a:solidFill>
                  <a:schemeClr val="tx1"/>
                </a:solidFill>
              </a:rPr>
              <a:t> </a:t>
            </a:r>
            <a:r>
              <a:rPr lang="es-AR" dirty="0">
                <a:solidFill>
                  <a:schemeClr val="tx1"/>
                </a:solidFill>
              </a:rPr>
              <a:t>e</a:t>
            </a:r>
            <a:r>
              <a:rPr lang="es-ES" dirty="0">
                <a:solidFill>
                  <a:schemeClr val="tx1"/>
                </a:solidFill>
              </a:rPr>
              <a:t>n s</a:t>
            </a:r>
            <a:r>
              <a:rPr lang="es-AR" dirty="0" err="1">
                <a:solidFill>
                  <a:schemeClr val="tx1"/>
                </a:solidFill>
              </a:rPr>
              <a:t>lots</a:t>
            </a:r>
            <a:r>
              <a:rPr lang="es-ES" dirty="0">
                <a:solidFill>
                  <a:schemeClr val="tx1"/>
                </a:solidFill>
              </a:rPr>
              <a:t> 90 símbolos</a:t>
            </a:r>
            <a:r>
              <a:rPr lang="es-AR" dirty="0">
                <a:solidFill>
                  <a:schemeClr val="tx1"/>
                </a:solidFill>
              </a:rPr>
              <a:t>.</a:t>
            </a:r>
          </a:p>
          <a:p>
            <a:r>
              <a:rPr lang="es-ES" dirty="0">
                <a:solidFill>
                  <a:schemeClr val="tx1"/>
                </a:solidFill>
              </a:rPr>
              <a:t>generar el encabezado de capa física de 90 símbolos insertarlo antes del </a:t>
            </a:r>
            <a:r>
              <a:rPr lang="es-AR" dirty="0">
                <a:solidFill>
                  <a:schemeClr val="tx1"/>
                </a:solidFill>
              </a:rPr>
              <a:t>X</a:t>
            </a:r>
            <a:r>
              <a:rPr lang="es-ES" dirty="0">
                <a:solidFill>
                  <a:schemeClr val="tx1"/>
                </a:solidFill>
              </a:rPr>
              <a:t>FE</a:t>
            </a:r>
            <a:r>
              <a:rPr lang="es-AR" dirty="0" err="1">
                <a:solidFill>
                  <a:schemeClr val="tx1"/>
                </a:solidFill>
              </a:rPr>
              <a:t>CFrame</a:t>
            </a:r>
            <a:r>
              <a:rPr lang="es-AR" dirty="0">
                <a:solidFill>
                  <a:schemeClr val="tx1"/>
                </a:solidFill>
              </a:rPr>
              <a:t>.</a:t>
            </a:r>
          </a:p>
          <a:p>
            <a:r>
              <a:rPr lang="es-ES" dirty="0">
                <a:solidFill>
                  <a:schemeClr val="tx1"/>
                </a:solidFill>
              </a:rPr>
              <a:t>insertar bloques </a:t>
            </a:r>
            <a:r>
              <a:rPr lang="es-AR" dirty="0">
                <a:solidFill>
                  <a:schemeClr val="tx1"/>
                </a:solidFill>
              </a:rPr>
              <a:t>de piloto de 36 símbolos cada 16 slots.</a:t>
            </a:r>
          </a:p>
          <a:p>
            <a:r>
              <a:rPr lang="es-AR" dirty="0">
                <a:solidFill>
                  <a:schemeClr val="tx1"/>
                </a:solidFill>
              </a:rPr>
              <a:t>Aleatorización de las señales IQ.</a:t>
            </a:r>
          </a:p>
        </p:txBody>
      </p:sp>
    </p:spTree>
    <p:extLst>
      <p:ext uri="{BB962C8B-B14F-4D97-AF65-F5344CB8AC3E}">
        <p14:creationId xmlns:p14="http://schemas.microsoft.com/office/powerpoint/2010/main" val="105127609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8690FE8-A1C0-43A7-BD8B-0BDA97A0FD96}"/>
              </a:ext>
            </a:extLst>
          </p:cNvPr>
          <p:cNvSpPr>
            <a:spLocks noGrp="1"/>
          </p:cNvSpPr>
          <p:nvPr>
            <p:ph type="title"/>
          </p:nvPr>
        </p:nvSpPr>
        <p:spPr>
          <a:xfrm>
            <a:off x="1319371" y="123876"/>
            <a:ext cx="4313456" cy="1478570"/>
          </a:xfrm>
        </p:spPr>
        <p:txBody>
          <a:bodyPr>
            <a:normAutofit/>
          </a:bodyPr>
          <a:lstStyle/>
          <a:p>
            <a:r>
              <a:rPr lang="es-AR" sz="3200" dirty="0"/>
              <a:t>MODE ADAPTATION</a:t>
            </a:r>
            <a:br>
              <a:rPr lang="es-AR" sz="2800" dirty="0"/>
            </a:br>
            <a:r>
              <a:rPr lang="es-AR" sz="2400" dirty="0"/>
              <a:t>MODULATION</a:t>
            </a:r>
          </a:p>
        </p:txBody>
      </p:sp>
      <p:pic>
        <p:nvPicPr>
          <p:cNvPr id="4" name="Content Placeholder 4">
            <a:extLst>
              <a:ext uri="{FF2B5EF4-FFF2-40B4-BE49-F238E27FC236}">
                <a16:creationId xmlns:a16="http://schemas.microsoft.com/office/drawing/2014/main" id="{A52BD1C6-31BC-224E-BF29-CD46FEB1BA3F}"/>
              </a:ext>
            </a:extLst>
          </p:cNvPr>
          <p:cNvPicPr/>
          <p:nvPr/>
        </p:nvPicPr>
        <p:blipFill rotWithShape="1">
          <a:blip r:embed="rId2" cstate="print">
            <a:extLst>
              <a:ext uri="{28A0092B-C50C-407E-A947-70E740481C1C}">
                <a14:useLocalDpi xmlns:a14="http://schemas.microsoft.com/office/drawing/2010/main" val="0"/>
              </a:ext>
            </a:extLst>
          </a:blip>
          <a:srcRect l="76078" t="41051"/>
          <a:stretch/>
        </p:blipFill>
        <p:spPr>
          <a:xfrm>
            <a:off x="8715902" y="123876"/>
            <a:ext cx="2334686" cy="3241573"/>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
        <p:nvSpPr>
          <p:cNvPr id="5" name="Marcador de contenido 2">
            <a:extLst>
              <a:ext uri="{FF2B5EF4-FFF2-40B4-BE49-F238E27FC236}">
                <a16:creationId xmlns:a16="http://schemas.microsoft.com/office/drawing/2014/main" id="{E3B6F6A7-B199-4FDD-A3E0-5C016ED1341F}"/>
              </a:ext>
            </a:extLst>
          </p:cNvPr>
          <p:cNvSpPr txBox="1">
            <a:spLocks/>
          </p:cNvSpPr>
          <p:nvPr/>
        </p:nvSpPr>
        <p:spPr>
          <a:xfrm>
            <a:off x="1141412" y="1342738"/>
            <a:ext cx="7432962" cy="2022711"/>
          </a:xfrm>
          <a:prstGeom prst="rect">
            <a:avLst/>
          </a:prstGeom>
          <a:solidFill>
            <a:srgbClr val="002060"/>
          </a:solidFill>
          <a:ln w="3810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vert="horz" lIns="91440" tIns="45720" rIns="91440" bIns="45720" rtlCol="0">
            <a:normAutofit fontScale="85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accent5"/>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accent5"/>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accent5"/>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accent5"/>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accent5"/>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accent5"/>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accent5"/>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accent5"/>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accent5"/>
                </a:solidFill>
                <a:latin typeface="+mn-lt"/>
                <a:ea typeface="+mn-ea"/>
                <a:cs typeface="+mn-cs"/>
              </a:defRPr>
            </a:lvl9pPr>
          </a:lstStyle>
          <a:p>
            <a:pPr marL="0" indent="0">
              <a:buNone/>
            </a:pPr>
            <a:r>
              <a:rPr lang="es-ES" dirty="0">
                <a:solidFill>
                  <a:schemeClr val="tx1"/>
                </a:solidFill>
              </a:rPr>
              <a:t>La etapa final del sistema </a:t>
            </a:r>
            <a:endParaRPr lang="es-AR" dirty="0">
              <a:solidFill>
                <a:schemeClr val="tx1"/>
              </a:solidFill>
            </a:endParaRPr>
          </a:p>
          <a:p>
            <a:pPr marL="0" indent="0">
              <a:buNone/>
            </a:pPr>
            <a:r>
              <a:rPr lang="es-ES" dirty="0">
                <a:solidFill>
                  <a:schemeClr val="tx1"/>
                </a:solidFill>
              </a:rPr>
              <a:t>Recibe las</a:t>
            </a:r>
            <a:r>
              <a:rPr lang="es-AR" dirty="0">
                <a:solidFill>
                  <a:schemeClr val="tx1"/>
                </a:solidFill>
              </a:rPr>
              <a:t> </a:t>
            </a:r>
            <a:r>
              <a:rPr lang="es-AR" dirty="0" err="1">
                <a:solidFill>
                  <a:schemeClr val="tx1"/>
                </a:solidFill>
              </a:rPr>
              <a:t>PLFrame</a:t>
            </a:r>
            <a:r>
              <a:rPr lang="es-AR" dirty="0">
                <a:solidFill>
                  <a:schemeClr val="tx1"/>
                </a:solidFill>
              </a:rPr>
              <a:t>, </a:t>
            </a:r>
            <a:r>
              <a:rPr lang="es-ES" dirty="0">
                <a:solidFill>
                  <a:schemeClr val="tx1"/>
                </a:solidFill>
              </a:rPr>
              <a:t>Utiliza un filtro RRC con un factor de rol</a:t>
            </a:r>
            <a:r>
              <a:rPr lang="es-AR" dirty="0">
                <a:solidFill>
                  <a:schemeClr val="tx1"/>
                </a:solidFill>
              </a:rPr>
              <a:t>l-</a:t>
            </a:r>
            <a:r>
              <a:rPr lang="es-ES" dirty="0">
                <a:solidFill>
                  <a:schemeClr val="tx1"/>
                </a:solidFill>
              </a:rPr>
              <a:t>off 0.2 0.25 o 0.35</a:t>
            </a:r>
            <a:r>
              <a:rPr lang="es-AR" dirty="0">
                <a:solidFill>
                  <a:schemeClr val="tx1"/>
                </a:solidFill>
              </a:rPr>
              <a:t>.</a:t>
            </a:r>
          </a:p>
          <a:p>
            <a:pPr marL="0" indent="0">
              <a:buNone/>
            </a:pPr>
            <a:r>
              <a:rPr lang="es-ES" dirty="0">
                <a:solidFill>
                  <a:schemeClr val="tx1"/>
                </a:solidFill>
              </a:rPr>
              <a:t>Una vez filtradas, se multiplican por la portadora</a:t>
            </a:r>
            <a:r>
              <a:rPr lang="es-AR" dirty="0">
                <a:solidFill>
                  <a:schemeClr val="tx1"/>
                </a:solidFill>
              </a:rPr>
              <a:t> y se</a:t>
            </a:r>
            <a:r>
              <a:rPr lang="es-ES" dirty="0">
                <a:solidFill>
                  <a:schemeClr val="tx1"/>
                </a:solidFill>
              </a:rPr>
              <a:t> la</a:t>
            </a:r>
            <a:r>
              <a:rPr lang="es-AR" dirty="0">
                <a:solidFill>
                  <a:schemeClr val="tx1"/>
                </a:solidFill>
              </a:rPr>
              <a:t>s</a:t>
            </a:r>
            <a:r>
              <a:rPr lang="es-ES" dirty="0">
                <a:solidFill>
                  <a:schemeClr val="tx1"/>
                </a:solidFill>
              </a:rPr>
              <a:t> suma</a:t>
            </a:r>
            <a:r>
              <a:rPr lang="es-AR" dirty="0">
                <a:solidFill>
                  <a:schemeClr val="tx1"/>
                </a:solidFill>
              </a:rPr>
              <a:t>.</a:t>
            </a:r>
          </a:p>
          <a:p>
            <a:pPr marL="0" indent="0">
              <a:buNone/>
            </a:pPr>
            <a:r>
              <a:rPr lang="es-ES" dirty="0">
                <a:solidFill>
                  <a:schemeClr val="tx1"/>
                </a:solidFill>
              </a:rPr>
              <a:t>El espectro de la señal de salida debe mantenerse dentro de:</a:t>
            </a:r>
            <a:endParaRPr lang="es-AR" dirty="0">
              <a:solidFill>
                <a:schemeClr val="tx1"/>
              </a:solidFill>
            </a:endParaRPr>
          </a:p>
        </p:txBody>
      </p:sp>
      <p:pic>
        <p:nvPicPr>
          <p:cNvPr id="6" name="Imagen 5">
            <a:extLst>
              <a:ext uri="{FF2B5EF4-FFF2-40B4-BE49-F238E27FC236}">
                <a16:creationId xmlns:a16="http://schemas.microsoft.com/office/drawing/2014/main" id="{ACE4EC3D-0783-419F-993C-F9F51B88E28D}"/>
              </a:ext>
            </a:extLst>
          </p:cNvPr>
          <p:cNvPicPr/>
          <p:nvPr/>
        </p:nvPicPr>
        <p:blipFill rotWithShape="1">
          <a:blip r:embed="rId3">
            <a:extLst>
              <a:ext uri="{28A0092B-C50C-407E-A947-70E740481C1C}">
                <a14:useLocalDpi xmlns:a14="http://schemas.microsoft.com/office/drawing/2010/main" val="0"/>
              </a:ext>
            </a:extLst>
          </a:blip>
          <a:srcRect l="8137" t="49690" r="59536" b="13553"/>
          <a:stretch/>
        </p:blipFill>
        <p:spPr bwMode="auto">
          <a:xfrm>
            <a:off x="1856003" y="3492552"/>
            <a:ext cx="5249333" cy="2983199"/>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83077933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EE4EB9E8-CC3D-40D9-A2E7-51AE5A83E9AA}"/>
              </a:ext>
            </a:extLst>
          </p:cNvPr>
          <p:cNvSpPr>
            <a:spLocks noGrp="1"/>
          </p:cNvSpPr>
          <p:nvPr>
            <p:ph idx="1"/>
          </p:nvPr>
        </p:nvSpPr>
        <p:spPr>
          <a:xfrm>
            <a:off x="2252361" y="2535757"/>
            <a:ext cx="7687278" cy="1786485"/>
          </a:xfrm>
        </p:spPr>
        <p:txBody>
          <a:bodyPr>
            <a:normAutofit/>
          </a:bodyPr>
          <a:lstStyle/>
          <a:p>
            <a:pPr marL="0" indent="0">
              <a:buNone/>
            </a:pPr>
            <a:r>
              <a:rPr lang="es-AR" sz="6000" dirty="0"/>
              <a:t>Gracias por su atención</a:t>
            </a:r>
          </a:p>
        </p:txBody>
      </p:sp>
    </p:spTree>
    <p:extLst>
      <p:ext uri="{BB962C8B-B14F-4D97-AF65-F5344CB8AC3E}">
        <p14:creationId xmlns:p14="http://schemas.microsoft.com/office/powerpoint/2010/main" val="5449785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E91E8E4E-BF98-49C7-830E-18FECC9869D8}"/>
              </a:ext>
            </a:extLst>
          </p:cNvPr>
          <p:cNvSpPr>
            <a:spLocks noGrp="1"/>
          </p:cNvSpPr>
          <p:nvPr>
            <p:ph idx="1"/>
          </p:nvPr>
        </p:nvSpPr>
        <p:spPr>
          <a:xfrm>
            <a:off x="1141412" y="224589"/>
            <a:ext cx="9905999" cy="5566612"/>
          </a:xfrm>
        </p:spPr>
        <p:txBody>
          <a:bodyPr/>
          <a:lstStyle/>
          <a:p>
            <a:pPr marL="0" indent="0" algn="ctr">
              <a:buNone/>
            </a:pPr>
            <a:r>
              <a:rPr lang="es-AR" sz="3200" dirty="0"/>
              <a:t>    DVB-S	</a:t>
            </a:r>
            <a:r>
              <a:rPr lang="es-AR" dirty="0"/>
              <a:t>	</a:t>
            </a:r>
          </a:p>
          <a:p>
            <a:pPr marL="0" indent="0">
              <a:buNone/>
            </a:pPr>
            <a:endParaRPr lang="es-AR" dirty="0"/>
          </a:p>
          <a:p>
            <a:pPr marL="0" indent="0">
              <a:buNone/>
            </a:pPr>
            <a:r>
              <a:rPr lang="es-AR" dirty="0"/>
              <a:t>		 TV digital			 TV analógica </a:t>
            </a:r>
          </a:p>
          <a:p>
            <a:pPr marL="0" indent="0">
              <a:buNone/>
            </a:pPr>
            <a:endParaRPr lang="es-AR" dirty="0"/>
          </a:p>
        </p:txBody>
      </p:sp>
      <p:sp>
        <p:nvSpPr>
          <p:cNvPr id="4" name="CuadroTexto 3">
            <a:extLst>
              <a:ext uri="{FF2B5EF4-FFF2-40B4-BE49-F238E27FC236}">
                <a16:creationId xmlns:a16="http://schemas.microsoft.com/office/drawing/2014/main" id="{ACB1B766-4427-4FA7-9EFB-88D0CA44873A}"/>
              </a:ext>
            </a:extLst>
          </p:cNvPr>
          <p:cNvSpPr txBox="1"/>
          <p:nvPr/>
        </p:nvSpPr>
        <p:spPr>
          <a:xfrm>
            <a:off x="1141412" y="2636329"/>
            <a:ext cx="9801726" cy="233910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marL="0" indent="0">
              <a:buNone/>
            </a:pPr>
            <a:r>
              <a:rPr lang="es-AR" sz="3200"/>
              <a:t>ETSI estándar ETS 300421 (1994)</a:t>
            </a:r>
          </a:p>
          <a:p>
            <a:pPr marL="0" indent="0">
              <a:buNone/>
            </a:pPr>
            <a:r>
              <a:rPr lang="es-AR" sz="3200"/>
              <a:t>“ sistema de comunicación digital para televisión; es una estructura en el marco de la codificación y modulación de canal para servicios satelitales de 11/12 GHz”</a:t>
            </a:r>
          </a:p>
          <a:p>
            <a:endParaRPr lang="es-AR"/>
          </a:p>
        </p:txBody>
      </p:sp>
      <p:cxnSp>
        <p:nvCxnSpPr>
          <p:cNvPr id="6" name="Conector recto de flecha 5">
            <a:extLst>
              <a:ext uri="{FF2B5EF4-FFF2-40B4-BE49-F238E27FC236}">
                <a16:creationId xmlns:a16="http://schemas.microsoft.com/office/drawing/2014/main" id="{B066BE6B-C8B9-4719-AB01-1678FBBDC107}"/>
              </a:ext>
            </a:extLst>
          </p:cNvPr>
          <p:cNvCxnSpPr>
            <a:cxnSpLocks/>
          </p:cNvCxnSpPr>
          <p:nvPr/>
        </p:nvCxnSpPr>
        <p:spPr>
          <a:xfrm flipH="1">
            <a:off x="4182256" y="809469"/>
            <a:ext cx="1319134" cy="77948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Conector recto de flecha 7">
            <a:extLst>
              <a:ext uri="{FF2B5EF4-FFF2-40B4-BE49-F238E27FC236}">
                <a16:creationId xmlns:a16="http://schemas.microsoft.com/office/drawing/2014/main" id="{657CAE41-3E8E-4BA4-AE7E-430EA790966D}"/>
              </a:ext>
            </a:extLst>
          </p:cNvPr>
          <p:cNvCxnSpPr>
            <a:cxnSpLocks/>
          </p:cNvCxnSpPr>
          <p:nvPr/>
        </p:nvCxnSpPr>
        <p:spPr>
          <a:xfrm>
            <a:off x="5801193" y="809469"/>
            <a:ext cx="1394086" cy="77948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16485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1088279-301A-4884-BDA7-8911119EC05C}"/>
              </a:ext>
            </a:extLst>
          </p:cNvPr>
          <p:cNvSpPr>
            <a:spLocks noGrp="1"/>
          </p:cNvSpPr>
          <p:nvPr>
            <p:ph type="title"/>
          </p:nvPr>
        </p:nvSpPr>
        <p:spPr>
          <a:xfrm>
            <a:off x="1141413" y="121213"/>
            <a:ext cx="9905998" cy="1478570"/>
          </a:xfrm>
        </p:spPr>
        <p:txBody>
          <a:bodyPr/>
          <a:lstStyle/>
          <a:p>
            <a:r>
              <a:rPr lang="es-AR" dirty="0"/>
              <a:t>Parámetros del sistema </a:t>
            </a:r>
          </a:p>
        </p:txBody>
      </p:sp>
      <p:sp>
        <p:nvSpPr>
          <p:cNvPr id="3" name="Marcador de contenido 2">
            <a:extLst>
              <a:ext uri="{FF2B5EF4-FFF2-40B4-BE49-F238E27FC236}">
                <a16:creationId xmlns:a16="http://schemas.microsoft.com/office/drawing/2014/main" id="{8F1D961A-7024-4D53-9DEF-257C62284E77}"/>
              </a:ext>
            </a:extLst>
          </p:cNvPr>
          <p:cNvSpPr>
            <a:spLocks noGrp="1"/>
          </p:cNvSpPr>
          <p:nvPr>
            <p:ph idx="1"/>
          </p:nvPr>
        </p:nvSpPr>
        <p:spPr>
          <a:xfrm>
            <a:off x="1612123" y="5734046"/>
            <a:ext cx="8964577" cy="843108"/>
          </a:xfrm>
        </p:spPr>
        <p:style>
          <a:lnRef idx="1">
            <a:schemeClr val="accent6"/>
          </a:lnRef>
          <a:fillRef idx="2">
            <a:schemeClr val="accent6"/>
          </a:fillRef>
          <a:effectRef idx="1">
            <a:schemeClr val="accent6"/>
          </a:effectRef>
          <a:fontRef idx="minor">
            <a:schemeClr val="dk1"/>
          </a:fontRef>
        </p:style>
        <p:txBody>
          <a:bodyPr>
            <a:normAutofit fontScale="92500"/>
          </a:bodyPr>
          <a:lstStyle/>
          <a:p>
            <a:pPr marL="0" indent="0">
              <a:buNone/>
            </a:pPr>
            <a:r>
              <a:rPr lang="es-AR" dirty="0"/>
              <a:t>Velocidad de transmisión= 2bits/símbolo * 27,5 </a:t>
            </a:r>
            <a:r>
              <a:rPr lang="es-AR" dirty="0" err="1"/>
              <a:t>megasymbols</a:t>
            </a:r>
            <a:r>
              <a:rPr lang="es-AR" dirty="0"/>
              <a:t>/s = 55Mbit/s</a:t>
            </a:r>
          </a:p>
        </p:txBody>
      </p:sp>
      <p:pic>
        <p:nvPicPr>
          <p:cNvPr id="5" name="Imagen 4">
            <a:extLst>
              <a:ext uri="{FF2B5EF4-FFF2-40B4-BE49-F238E27FC236}">
                <a16:creationId xmlns:a16="http://schemas.microsoft.com/office/drawing/2014/main" id="{4CE7C121-4FE3-4B1F-BAC0-41DBF93660E9}"/>
              </a:ext>
            </a:extLst>
          </p:cNvPr>
          <p:cNvPicPr>
            <a:picLocks noChangeAspect="1"/>
          </p:cNvPicPr>
          <p:nvPr/>
        </p:nvPicPr>
        <p:blipFill rotWithShape="1">
          <a:blip r:embed="rId3"/>
          <a:srcRect l="42966" t="46326" r="39208" b="25412"/>
          <a:stretch/>
        </p:blipFill>
        <p:spPr>
          <a:xfrm>
            <a:off x="7731603" y="2119867"/>
            <a:ext cx="2636505" cy="2350037"/>
          </a:xfrm>
          <a:prstGeom prst="rect">
            <a:avLst/>
          </a:prstGeom>
        </p:spPr>
      </p:pic>
      <p:sp>
        <p:nvSpPr>
          <p:cNvPr id="6" name="CuadroTexto 5">
            <a:extLst>
              <a:ext uri="{FF2B5EF4-FFF2-40B4-BE49-F238E27FC236}">
                <a16:creationId xmlns:a16="http://schemas.microsoft.com/office/drawing/2014/main" id="{D21CBB65-B6A1-4B24-847F-3232CEF565AE}"/>
              </a:ext>
            </a:extLst>
          </p:cNvPr>
          <p:cNvSpPr txBox="1"/>
          <p:nvPr/>
        </p:nvSpPr>
        <p:spPr>
          <a:xfrm>
            <a:off x="1612123" y="1451437"/>
            <a:ext cx="5676482" cy="1754326"/>
          </a:xfrm>
          <a:prstGeom prst="rect">
            <a:avLst/>
          </a:prstGeom>
          <a:noFill/>
        </p:spPr>
        <p:txBody>
          <a:bodyPr wrap="square" rtlCol="0">
            <a:spAutoFit/>
          </a:bodyPr>
          <a:lstStyle/>
          <a:p>
            <a:r>
              <a:rPr lang="es-AR" dirty="0"/>
              <a:t>QPSK </a:t>
            </a:r>
          </a:p>
          <a:p>
            <a:r>
              <a:rPr lang="es-AR" sz="1800" dirty="0"/>
              <a:t>Para obtener una gran eficiencia en términos de potencia, sin sacrificar excesivamente la eficiencia del espectro, el sistema utilizará </a:t>
            </a:r>
            <a:r>
              <a:rPr lang="es-AR" sz="1800" b="1" dirty="0"/>
              <a:t>modulación QPSK</a:t>
            </a:r>
            <a:r>
              <a:rPr lang="es-AR" sz="1800" dirty="0"/>
              <a:t> y la concatenación de códigos convolucionales y symbol </a:t>
            </a:r>
            <a:r>
              <a:rPr lang="es-AR" sz="1800" dirty="0" err="1"/>
              <a:t>rate</a:t>
            </a:r>
            <a:endParaRPr lang="es-AR" dirty="0"/>
          </a:p>
          <a:p>
            <a:endParaRPr lang="es-AR" dirty="0"/>
          </a:p>
        </p:txBody>
      </p:sp>
      <p:sp>
        <p:nvSpPr>
          <p:cNvPr id="11" name="CuadroTexto 10">
            <a:extLst>
              <a:ext uri="{FF2B5EF4-FFF2-40B4-BE49-F238E27FC236}">
                <a16:creationId xmlns:a16="http://schemas.microsoft.com/office/drawing/2014/main" id="{9447347B-7E89-4C87-874F-1D189DD5036A}"/>
              </a:ext>
            </a:extLst>
          </p:cNvPr>
          <p:cNvSpPr txBox="1"/>
          <p:nvPr/>
        </p:nvSpPr>
        <p:spPr>
          <a:xfrm>
            <a:off x="1823892" y="3569274"/>
            <a:ext cx="4639969" cy="1477328"/>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r>
              <a:rPr lang="es-AR" dirty="0"/>
              <a:t>En un canal satelital se tiene un ancho de banda de 26 a 36 MHz</a:t>
            </a:r>
          </a:p>
          <a:p>
            <a:pPr marL="285750" indent="-285750">
              <a:buFontTx/>
              <a:buChar char="-"/>
            </a:pPr>
            <a:r>
              <a:rPr lang="es-AR" dirty="0"/>
              <a:t>El UPLINK esta en la banda de 14….19GHz</a:t>
            </a:r>
          </a:p>
          <a:p>
            <a:pPr marL="285750" indent="-285750">
              <a:buFontTx/>
              <a:buChar char="-"/>
            </a:pPr>
            <a:r>
              <a:rPr lang="es-AR" dirty="0"/>
              <a:t>El DOWNLINK 11…..13GHz</a:t>
            </a:r>
          </a:p>
          <a:p>
            <a:pPr marL="285750" indent="-285750" algn="ctr">
              <a:buFontTx/>
              <a:buChar char="-"/>
            </a:pPr>
            <a:endParaRPr lang="es-AR" dirty="0"/>
          </a:p>
        </p:txBody>
      </p:sp>
    </p:spTree>
    <p:extLst>
      <p:ext uri="{BB962C8B-B14F-4D97-AF65-F5344CB8AC3E}">
        <p14:creationId xmlns:p14="http://schemas.microsoft.com/office/powerpoint/2010/main" val="5444802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717F79AE-D251-43BF-BE72-5983719368BD}"/>
              </a:ext>
            </a:extLst>
          </p:cNvPr>
          <p:cNvSpPr>
            <a:spLocks noGrp="1"/>
          </p:cNvSpPr>
          <p:nvPr>
            <p:ph idx="1"/>
          </p:nvPr>
        </p:nvSpPr>
        <p:spPr>
          <a:xfrm>
            <a:off x="1141412" y="898634"/>
            <a:ext cx="9905999" cy="4892567"/>
          </a:xfrm>
        </p:spPr>
        <p:txBody>
          <a:bodyPr/>
          <a:lstStyle/>
          <a:p>
            <a:pPr marL="0" indent="0">
              <a:buNone/>
            </a:pPr>
            <a:r>
              <a:rPr lang="es-AR" sz="4400" dirty="0"/>
              <a:t>MPEG-2 </a:t>
            </a:r>
          </a:p>
          <a:p>
            <a:pPr marL="0" indent="0">
              <a:buNone/>
            </a:pPr>
            <a:r>
              <a:rPr lang="es-AR" dirty="0"/>
              <a:t>Se suele usar p</a:t>
            </a:r>
            <a:r>
              <a:rPr lang="es-ES" dirty="0"/>
              <a:t>ara poder transmitir los programas de televisión</a:t>
            </a:r>
            <a:endParaRPr lang="es-AR" dirty="0"/>
          </a:p>
          <a:p>
            <a:pPr marL="0" indent="0">
              <a:buNone/>
            </a:pPr>
            <a:r>
              <a:rPr lang="es-ES" dirty="0"/>
              <a:t>Es un estándar que se encarga de realizar una comprensión con pérdidas para codificar un flujo de audio y video con el tamaño y ancho de banda menor al de los flujos originales</a:t>
            </a:r>
            <a:r>
              <a:rPr lang="es-AR" dirty="0"/>
              <a:t>.</a:t>
            </a:r>
          </a:p>
        </p:txBody>
      </p:sp>
    </p:spTree>
    <p:extLst>
      <p:ext uri="{BB962C8B-B14F-4D97-AF65-F5344CB8AC3E}">
        <p14:creationId xmlns:p14="http://schemas.microsoft.com/office/powerpoint/2010/main" val="35410844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DA063D2C-FFF3-4ECE-BC05-0FF3F9E176A5}"/>
              </a:ext>
            </a:extLst>
          </p:cNvPr>
          <p:cNvSpPr>
            <a:spLocks noGrp="1"/>
          </p:cNvSpPr>
          <p:nvPr>
            <p:ph idx="1"/>
          </p:nvPr>
        </p:nvSpPr>
        <p:spPr>
          <a:xfrm>
            <a:off x="1219200" y="1267326"/>
            <a:ext cx="9753600" cy="3673642"/>
          </a:xfrm>
        </p:spPr>
        <p:txBody>
          <a:bodyPr>
            <a:normAutofit fontScale="92500" lnSpcReduction="10000"/>
          </a:bodyPr>
          <a:lstStyle/>
          <a:p>
            <a:pPr marL="0" indent="0" algn="ctr">
              <a:buNone/>
            </a:pPr>
            <a:r>
              <a:rPr lang="es-AR" sz="4800" b="1" u="sng" dirty="0"/>
              <a:t>Error protection </a:t>
            </a:r>
          </a:p>
          <a:p>
            <a:pPr marL="0" indent="0">
              <a:buNone/>
            </a:pPr>
            <a:r>
              <a:rPr lang="es-AR" sz="4800" b="1" u="sng" dirty="0"/>
              <a:t> </a:t>
            </a:r>
          </a:p>
          <a:p>
            <a:pPr marL="0" indent="0">
              <a:buNone/>
            </a:pPr>
            <a:endParaRPr lang="es-AR" sz="4800" b="1" u="sng" dirty="0"/>
          </a:p>
          <a:p>
            <a:pPr marL="0" indent="0">
              <a:buNone/>
            </a:pPr>
            <a:r>
              <a:rPr lang="es-AR" sz="4800" dirty="0"/>
              <a:t>Reed Solomon					</a:t>
            </a:r>
            <a:r>
              <a:rPr lang="es-AR" sz="4800" dirty="0" err="1"/>
              <a:t>Trelling</a:t>
            </a:r>
            <a:r>
              <a:rPr lang="es-AR" sz="4800" dirty="0"/>
              <a:t> </a:t>
            </a:r>
          </a:p>
          <a:p>
            <a:pPr marL="457200" indent="-457200">
              <a:buFont typeface="+mj-lt"/>
              <a:buAutoNum type="arabicPeriod"/>
            </a:pPr>
            <a:endParaRPr lang="es-AR" dirty="0"/>
          </a:p>
        </p:txBody>
      </p:sp>
      <p:cxnSp>
        <p:nvCxnSpPr>
          <p:cNvPr id="12" name="Conector recto de flecha 11">
            <a:extLst>
              <a:ext uri="{FF2B5EF4-FFF2-40B4-BE49-F238E27FC236}">
                <a16:creationId xmlns:a16="http://schemas.microsoft.com/office/drawing/2014/main" id="{7BF3BF80-40DA-4DB1-98D9-088B13910473}"/>
              </a:ext>
            </a:extLst>
          </p:cNvPr>
          <p:cNvCxnSpPr>
            <a:cxnSpLocks/>
          </p:cNvCxnSpPr>
          <p:nvPr/>
        </p:nvCxnSpPr>
        <p:spPr>
          <a:xfrm flipH="1">
            <a:off x="3224463" y="2005263"/>
            <a:ext cx="2550694" cy="192505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Conector recto de flecha 13">
            <a:extLst>
              <a:ext uri="{FF2B5EF4-FFF2-40B4-BE49-F238E27FC236}">
                <a16:creationId xmlns:a16="http://schemas.microsoft.com/office/drawing/2014/main" id="{26CBCC0B-5E07-4EA3-B81F-274690EB5F8C}"/>
              </a:ext>
            </a:extLst>
          </p:cNvPr>
          <p:cNvCxnSpPr/>
          <p:nvPr/>
        </p:nvCxnSpPr>
        <p:spPr>
          <a:xfrm>
            <a:off x="6416844" y="2005263"/>
            <a:ext cx="2871537" cy="192505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960893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o">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o" ma:contentTypeID="0x010100455EFA9D3C934C409F81513EE1DCA4B3" ma:contentTypeVersion="5" ma:contentTypeDescription="Crear nuevo documento." ma:contentTypeScope="" ma:versionID="4493321f24bd03f9b0f74c4eed08c22c">
  <xsd:schema xmlns:xsd="http://www.w3.org/2001/XMLSchema" xmlns:xs="http://www.w3.org/2001/XMLSchema" xmlns:p="http://schemas.microsoft.com/office/2006/metadata/properties" xmlns:ns3="40e63b41-0578-4703-9dc4-2eda604f0eb5" xmlns:ns4="72ec9d17-80b8-4cf6-84ef-c2303c0947f7" targetNamespace="http://schemas.microsoft.com/office/2006/metadata/properties" ma:root="true" ma:fieldsID="ccf857e672bc9bf75ebf3a2017b4d8e8" ns3:_="" ns4:_="">
    <xsd:import namespace="40e63b41-0578-4703-9dc4-2eda604f0eb5"/>
    <xsd:import namespace="72ec9d17-80b8-4cf6-84ef-c2303c0947f7"/>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0e63b41-0578-4703-9dc4-2eda604f0eb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72ec9d17-80b8-4cf6-84ef-c2303c0947f7" elementFormDefault="qualified">
    <xsd:import namespace="http://schemas.microsoft.com/office/2006/documentManagement/types"/>
    <xsd:import namespace="http://schemas.microsoft.com/office/infopath/2007/PartnerControls"/>
    <xsd:element name="SharedWithUsers" ma:index="10" nillable="true" ma:displayName="Compartido c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Detalles de uso compartido" ma:internalName="SharedWithDetails" ma:readOnly="true">
      <xsd:simpleType>
        <xsd:restriction base="dms:Note">
          <xsd:maxLength value="255"/>
        </xsd:restriction>
      </xsd:simpleType>
    </xsd:element>
    <xsd:element name="SharingHintHash" ma:index="12" nillable="true" ma:displayName="Hash de la sugerencia para compartir"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6C17C02E-A04B-4194-BFC2-25283836AB4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0e63b41-0578-4703-9dc4-2eda604f0eb5"/>
    <ds:schemaRef ds:uri="72ec9d17-80b8-4cf6-84ef-c2303c0947f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DE6DC3F-677A-467F-BDA0-A9B3FEBD556C}">
  <ds:schemaRefs>
    <ds:schemaRef ds:uri="http://schemas.microsoft.com/sharepoint/v3/contenttype/forms"/>
  </ds:schemaRefs>
</ds:datastoreItem>
</file>

<file path=customXml/itemProps3.xml><?xml version="1.0" encoding="utf-8"?>
<ds:datastoreItem xmlns:ds="http://schemas.openxmlformats.org/officeDocument/2006/customXml" ds:itemID="{098D385B-191B-4FC9-949F-3A3A216A5104}">
  <ds:schemaRefs>
    <ds:schemaRef ds:uri="http://purl.org/dc/elements/1.1/"/>
    <ds:schemaRef ds:uri="http://schemas.microsoft.com/office/2006/metadata/properties"/>
    <ds:schemaRef ds:uri="http://schemas.microsoft.com/office/2006/documentManagement/types"/>
    <ds:schemaRef ds:uri="http://schemas.openxmlformats.org/package/2006/metadata/core-properties"/>
    <ds:schemaRef ds:uri="72ec9d17-80b8-4cf6-84ef-c2303c0947f7"/>
    <ds:schemaRef ds:uri="http://purl.org/dc/dcmitype/"/>
    <ds:schemaRef ds:uri="http://schemas.microsoft.com/office/infopath/2007/PartnerControls"/>
    <ds:schemaRef ds:uri="40e63b41-0578-4703-9dc4-2eda604f0eb5"/>
    <ds:schemaRef ds:uri="http://www.w3.org/XML/1998/namespace"/>
    <ds:schemaRef ds:uri="http://purl.org/dc/terms/"/>
  </ds:schemaRefs>
</ds:datastoreItem>
</file>

<file path=docProps/app.xml><?xml version="1.0" encoding="utf-8"?>
<Properties xmlns="http://schemas.openxmlformats.org/officeDocument/2006/extended-properties" xmlns:vt="http://schemas.openxmlformats.org/officeDocument/2006/docPropsVTypes">
  <Template>TM04033919[[fn=Circuito]]</Template>
  <TotalTime>4198</TotalTime>
  <Words>2392</Words>
  <Application>Microsoft Office PowerPoint</Application>
  <PresentationFormat>Panorámica</PresentationFormat>
  <Paragraphs>265</Paragraphs>
  <Slides>53</Slides>
  <Notes>2</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53</vt:i4>
      </vt:variant>
    </vt:vector>
  </HeadingPairs>
  <TitlesOfParts>
    <vt:vector size="60" baseType="lpstr">
      <vt:lpstr>Arial</vt:lpstr>
      <vt:lpstr>Calibri</vt:lpstr>
      <vt:lpstr>Cambria Math</vt:lpstr>
      <vt:lpstr>Franklin Gothic Demi</vt:lpstr>
      <vt:lpstr>Tw Cen MT</vt:lpstr>
      <vt:lpstr>Wingdings</vt:lpstr>
      <vt:lpstr>Circuito</vt:lpstr>
      <vt:lpstr>DVB-S</vt:lpstr>
      <vt:lpstr>Presentación de PowerPoint</vt:lpstr>
      <vt:lpstr>Presentación de PowerPoint</vt:lpstr>
      <vt:lpstr>Presentación de PowerPoint</vt:lpstr>
      <vt:lpstr>Presentación de PowerPoint</vt:lpstr>
      <vt:lpstr>Presentación de PowerPoint</vt:lpstr>
      <vt:lpstr>Parámetros del sistema </vt:lpstr>
      <vt:lpstr>Presentación de PowerPoint</vt:lpstr>
      <vt:lpstr>Presentación de PowerPoint</vt:lpstr>
      <vt:lpstr>REED SOLOMON error protection </vt:lpstr>
      <vt:lpstr>Presentación de PowerPoint</vt:lpstr>
      <vt:lpstr>Presentación de PowerPoint</vt:lpstr>
      <vt:lpstr>Presentación de PowerPoint</vt:lpstr>
      <vt:lpstr>MODULATOR primera parte</vt:lpstr>
      <vt:lpstr>Baseband interface  </vt:lpstr>
      <vt:lpstr>Sync byte inverter </vt:lpstr>
      <vt:lpstr>Energy dispersal</vt:lpstr>
      <vt:lpstr>Reed Solomon forward error correction </vt:lpstr>
      <vt:lpstr>Convolutional interleaver</vt:lpstr>
      <vt:lpstr>Presentación de PowerPoint</vt:lpstr>
      <vt:lpstr>Convolutional coder (trelling coder)</vt:lpstr>
      <vt:lpstr>Presentación de PowerPoint</vt:lpstr>
      <vt:lpstr>Presentación de PowerPoint</vt:lpstr>
      <vt:lpstr>Punctuing</vt:lpstr>
      <vt:lpstr>Presentación de PowerPoint</vt:lpstr>
      <vt:lpstr>mapper</vt:lpstr>
      <vt:lpstr>Presentación de PowerPoint</vt:lpstr>
      <vt:lpstr>DVB-S receiver </vt:lpstr>
      <vt:lpstr>DVB-S receiver PRIMERA PARTE</vt:lpstr>
      <vt:lpstr>DVB-S receiver SEGUNDA PARTE</vt:lpstr>
      <vt:lpstr>DECODIFICADOR VITERBI</vt:lpstr>
      <vt:lpstr>DESENTRALIZADOR CONVOLUCIONAL</vt:lpstr>
      <vt:lpstr>DECODIFICADOR REED SOLOMON</vt:lpstr>
      <vt:lpstr>ENERGY DISPERSAL REMOVAL</vt:lpstr>
      <vt:lpstr>PROBLEMAS que afectan la transmisión del satélite </vt:lpstr>
      <vt:lpstr>PROBLEMAS que afectan la transmisión del satélite </vt:lpstr>
      <vt:lpstr>DVB-S2</vt:lpstr>
      <vt:lpstr>ESQUEMA AMPLIADO DEL MOMODULADOR</vt:lpstr>
      <vt:lpstr>MODE ADAPTATION </vt:lpstr>
      <vt:lpstr>MODE ADAPTATION INPUT INTERFACE</vt:lpstr>
      <vt:lpstr>MODE ADAPTATION INPUT STREAM</vt:lpstr>
      <vt:lpstr>MODE ADAPTATION NULL-PACKET DELETION</vt:lpstr>
      <vt:lpstr>MODE ADAPTATION CRC-8 ENCODER</vt:lpstr>
      <vt:lpstr>MODE ADAPTATION MERGE SLICER</vt:lpstr>
      <vt:lpstr>MODE ADAPTATION STREAM ADAPTATION</vt:lpstr>
      <vt:lpstr>MODE ADAPTATION FEC ENCODING</vt:lpstr>
      <vt:lpstr>MODE ADAPTATION FEC ENCODING</vt:lpstr>
      <vt:lpstr>MODE ADAPTATION FEC ENCODING</vt:lpstr>
      <vt:lpstr>MODE ADAPTATION MAPPING SYSTEM</vt:lpstr>
      <vt:lpstr>MODE ADAPTATION MAPPING SYSTEM</vt:lpstr>
      <vt:lpstr>MODE ADAPTATION PHYSICAL LAYER FRAMING</vt:lpstr>
      <vt:lpstr>MODE ADAPTATION MODULATION</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DVB-S</dc:title>
  <dc:creator>Maria De Los Angeles Queizan</dc:creator>
  <cp:lastModifiedBy>Maria De Los Angeles Queizan</cp:lastModifiedBy>
  <cp:revision>18</cp:revision>
  <dcterms:created xsi:type="dcterms:W3CDTF">2021-02-04T21:51:13Z</dcterms:created>
  <dcterms:modified xsi:type="dcterms:W3CDTF">2021-07-19T20:17:24Z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0x010100455EFA9D3C934C409F81513EE1DCA4B3</vt:lpwstr>
  </property>
</Properties>
</file>